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31"/>
  </p:notesMasterIdLst>
  <p:handoutMasterIdLst>
    <p:handoutMasterId r:id="rId32"/>
  </p:handoutMasterIdLst>
  <p:sldIdLst>
    <p:sldId id="2037" r:id="rId2"/>
    <p:sldId id="2063" r:id="rId3"/>
    <p:sldId id="2064" r:id="rId4"/>
    <p:sldId id="2086" r:id="rId5"/>
    <p:sldId id="2083" r:id="rId6"/>
    <p:sldId id="2065" r:id="rId7"/>
    <p:sldId id="2070" r:id="rId8"/>
    <p:sldId id="2071" r:id="rId9"/>
    <p:sldId id="2073" r:id="rId10"/>
    <p:sldId id="2074" r:id="rId11"/>
    <p:sldId id="2066" r:id="rId12"/>
    <p:sldId id="2072" r:id="rId13"/>
    <p:sldId id="2075" r:id="rId14"/>
    <p:sldId id="2076" r:id="rId15"/>
    <p:sldId id="2069" r:id="rId16"/>
    <p:sldId id="2077" r:id="rId17"/>
    <p:sldId id="2078" r:id="rId18"/>
    <p:sldId id="2084" r:id="rId19"/>
    <p:sldId id="2080" r:id="rId20"/>
    <p:sldId id="2085" r:id="rId21"/>
    <p:sldId id="2087" r:id="rId22"/>
    <p:sldId id="2092" r:id="rId23"/>
    <p:sldId id="2090" r:id="rId24"/>
    <p:sldId id="2088" r:id="rId25"/>
    <p:sldId id="2089" r:id="rId26"/>
    <p:sldId id="2091" r:id="rId27"/>
    <p:sldId id="2093" r:id="rId28"/>
    <p:sldId id="2094" r:id="rId29"/>
    <p:sldId id="2082" r:id="rId30"/>
  </p:sldIdLst>
  <p:sldSz cx="9144000" cy="6858000" type="screen4x3"/>
  <p:notesSz cx="7010400" cy="92964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PMingLiU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000000"/>
    <a:srgbClr val="0000FF"/>
    <a:srgbClr val="003300"/>
    <a:srgbClr val="000099"/>
    <a:srgbClr val="FF0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45" autoAdjust="0"/>
    <p:restoredTop sz="91740" autoAdjust="0"/>
  </p:normalViewPr>
  <p:slideViewPr>
    <p:cSldViewPr>
      <p:cViewPr varScale="1">
        <p:scale>
          <a:sx n="94" d="100"/>
          <a:sy n="94" d="100"/>
        </p:scale>
        <p:origin x="184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9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C1073A-D37E-DE41-87E1-D89441968C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04AD8-7C7D-F343-9A3D-B648A21928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96BAF-80CC-F741-A50D-984A684B504A}" type="datetimeFigureOut">
              <a:rPr lang="en-US" smtClean="0"/>
              <a:t>12/1/23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4B037C-55CF-694B-8BC1-B8F7BA5BC2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42922-ADCB-4A4F-A404-5180034EBD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F87C8-573B-D14C-A3B8-AAE4BB29F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4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E816F959-6725-4F73-8E68-51A6B38821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CCE52162-5FD6-4CA3-ADAB-35C0F1B1595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A11282B8-DFFA-4610-83D7-04EE63FE75C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6437" name="Rectangle 5">
            <a:extLst>
              <a:ext uri="{FF2B5EF4-FFF2-40B4-BE49-F238E27FC236}">
                <a16:creationId xmlns:a16="http://schemas.microsoft.com/office/drawing/2014/main" id="{89645C5D-E9A8-49A4-86F4-5E7D791BC02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6438" name="Rectangle 6">
            <a:extLst>
              <a:ext uri="{FF2B5EF4-FFF2-40B4-BE49-F238E27FC236}">
                <a16:creationId xmlns:a16="http://schemas.microsoft.com/office/drawing/2014/main" id="{D4F8EFE5-12E7-4798-8FC7-4CDAF844EC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9" name="Rectangle 7">
            <a:extLst>
              <a:ext uri="{FF2B5EF4-FFF2-40B4-BE49-F238E27FC236}">
                <a16:creationId xmlns:a16="http://schemas.microsoft.com/office/drawing/2014/main" id="{E148082D-39C0-480E-909B-84D257755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3351A6A-3291-4A11-91AF-E9C498E36C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219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048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103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5586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351A6A-3291-4A11-91AF-E9C498E36C8B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793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A37B04-3AEE-4A08-B613-CBC60CAB19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182669-01DB-4ECA-9D74-07ED937509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77454B-F604-423C-AD3C-F1CB7DDD9D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052F4-0A22-4AC7-9F99-CD321BCD73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7498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8A4003-C3D5-48E9-85FE-2EB0CE7F23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89AC54-CE42-4964-AA54-74BC5B1ED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219937-B5DD-4138-B846-554E96688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1A2B8-49C6-4ABE-B9A7-01AE0E7614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61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2A0771-BE24-4F66-8DB2-33C36AA10E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DF9646-4405-4756-B5DA-03E465F181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8CBE3D-4A08-4231-98F7-3CA4EDBC9A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4C7D4-E5FB-42B6-BE46-2D5A92AA36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621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597B60-175B-4B47-A9EE-2AF85065D2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28A2EE-CAE1-45DD-B722-E49B2AFE4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E7C17D-BECF-441C-B45D-0A544FBC6A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04607-FF82-4F04-B58C-60CEA4B2DA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9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4B13A9-7CAC-4812-869B-274EEFA854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E35CDF5-0A47-409B-811D-29C56EE44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CF35CDD-D38E-4A37-A3CD-CB9C838B5F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13A1E-50C5-4EE3-8CDE-EC5DF9C0B8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40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C2A3687-CB9C-4E0A-9CA0-8722E42B3E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FB84A42-F734-4CC9-BCB8-122241E6D7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237D48E-B52C-45F8-943B-5FA22DDD86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2B34B-30B8-4C88-8900-85EAC7D880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01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ABDF60B-0A92-4F30-ABE5-5798CA2278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8B44EC-2F73-4443-ACED-B990C25BDD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E6BE668-5B94-4FB8-B67E-FE1834F8C7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6C0FF-5732-4A81-8D1A-44CD41D206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969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B0730-47B0-4359-8CB9-52165798FD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0D1B44-BBD2-494B-AEE9-CF94D84E2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0C2715-C3D6-4C79-9934-67422AF49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5F08C-87E6-4972-8158-12EAF89DA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800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D62194-4120-485C-A1D9-34443CAF24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E0516-845B-4A47-8AFF-38B4FDF76D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1676C8-88F5-4E94-AD0B-C31C611B6D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F21AF-B41D-4377-9639-9BFA0C7723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47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D157EE-589D-45B5-93E7-4A6EF5E1BC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5CE80C-619D-4E5E-8E48-22F9EDDBBF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DB11DE-CDEB-4F52-B298-3A9660E2A2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8831-CCD8-40D3-B199-6C4369BB78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772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7CA25-C417-4CCE-98EE-2D2022735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447CE3-29F1-4B35-B6F5-9CED0BE05D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5A42EB-122B-47E0-BCC5-9B783A85D9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4D001-2C7D-4BA0-B6C0-92AC1EDF0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42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F59B4B-D5CF-4779-8B90-4FC046A90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AAE6569-2435-4F1A-A587-19487A4D7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87593ABA-6BE3-473B-B299-A2C7DDED0F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04F6249F-55B7-4FE6-8FC3-7670761945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AA2DD6DD-188D-4A57-B162-88740D45E01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E1046-364B-474F-809D-553467247B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77" y="1268760"/>
            <a:ext cx="8279777" cy="2448272"/>
          </a:xfrm>
        </p:spPr>
        <p:txBody>
          <a:bodyPr/>
          <a:lstStyle/>
          <a:p>
            <a:br>
              <a:rPr lang="en-US" altLang="zh-CN" b="1" dirty="0">
                <a:solidFill>
                  <a:schemeClr val="bg1"/>
                </a:solidFill>
              </a:rPr>
            </a:br>
            <a:br>
              <a:rPr lang="en-US" altLang="ja-JP" sz="6000" b="1" dirty="0">
                <a:solidFill>
                  <a:schemeClr val="bg1"/>
                </a:solidFill>
              </a:rPr>
            </a:br>
            <a:r>
              <a:rPr lang="ja-JP" altLang="en-US" sz="5400">
                <a:solidFill>
                  <a:schemeClr val="bg1"/>
                </a:solidFill>
              </a:rPr>
              <a:t>信心若没有行为就是死的</a:t>
            </a:r>
            <a:br>
              <a:rPr lang="en-US" altLang="ja-JP" sz="5400" dirty="0">
                <a:solidFill>
                  <a:schemeClr val="bg1"/>
                </a:solidFill>
              </a:rPr>
            </a:br>
            <a:r>
              <a:rPr lang="en-US" altLang="ja-JP" sz="3200" dirty="0">
                <a:solidFill>
                  <a:schemeClr val="bg1"/>
                </a:solidFill>
                <a:latin typeface="verdana" panose="020B0604030504040204" pitchFamily="34" charset="0"/>
              </a:rPr>
              <a:t>F</a:t>
            </a:r>
            <a:r>
              <a:rPr lang="en-US" sz="320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aith Without Works is dead</a:t>
            </a:r>
            <a:br>
              <a:rPr lang="ja-JP" altLang="en-US" sz="5400" b="1">
                <a:solidFill>
                  <a:schemeClr val="bg1"/>
                </a:solidFill>
              </a:rPr>
            </a:b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079" y="4293096"/>
            <a:ext cx="8064896" cy="1656184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sz="3600" dirty="0">
                <a:solidFill>
                  <a:schemeClr val="bg1"/>
                </a:solidFill>
              </a:rPr>
              <a:t>宋 兵  弟兄</a:t>
            </a:r>
            <a:endParaRPr lang="en-US" altLang="zh-CN" sz="3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altLang="zh-CN" sz="3600" dirty="0">
                <a:solidFill>
                  <a:schemeClr val="bg1"/>
                </a:solidFill>
              </a:rPr>
              <a:t>12/3/2023 </a:t>
            </a:r>
            <a:r>
              <a:rPr lang="en-US" altLang="ja-JP" sz="3600" b="1" dirty="0">
                <a:solidFill>
                  <a:schemeClr val="bg1"/>
                </a:solidFill>
              </a:rPr>
              <a:t> 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44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88640"/>
            <a:ext cx="8064896" cy="626469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14</a:t>
            </a:r>
            <a:r>
              <a:rPr lang="zh-CN" altLang="en-US" sz="2400" dirty="0">
                <a:solidFill>
                  <a:schemeClr val="bg1"/>
                </a:solidFill>
              </a:rPr>
              <a:t>「我的弟兄们，</a:t>
            </a:r>
            <a:r>
              <a:rPr lang="zh-CN" altLang="en-US" sz="2400" dirty="0">
                <a:solidFill>
                  <a:srgbClr val="FFFF00"/>
                </a:solidFill>
              </a:rPr>
              <a:t>若</a:t>
            </a:r>
            <a:r>
              <a:rPr lang="zh-CN" altLang="en-US" sz="2400" dirty="0">
                <a:solidFill>
                  <a:schemeClr val="bg1"/>
                </a:solidFill>
              </a:rPr>
              <a:t>有人说自己有信心，却没有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，有什么益处呢？这信心能救他吗？」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15</a:t>
            </a:r>
            <a:r>
              <a:rPr lang="zh-CN" altLang="en-US" sz="2400" dirty="0">
                <a:solidFill>
                  <a:schemeClr val="bg1"/>
                </a:solidFill>
              </a:rPr>
              <a:t>「</a:t>
            </a:r>
            <a:r>
              <a:rPr lang="zh-CN" altLang="en-US" sz="2400" dirty="0">
                <a:solidFill>
                  <a:srgbClr val="FFFF00"/>
                </a:solidFill>
              </a:rPr>
              <a:t>若</a:t>
            </a:r>
            <a:r>
              <a:rPr lang="zh-CN" altLang="en-US" sz="2400" dirty="0">
                <a:solidFill>
                  <a:schemeClr val="bg1"/>
                </a:solidFill>
              </a:rPr>
              <a:t>是弟兄或是姊妹，赤身露体，又缺了日用的饮食</a:t>
            </a:r>
            <a:r>
              <a:rPr lang="en-US" altLang="zh-CN" sz="2400" dirty="0">
                <a:solidFill>
                  <a:schemeClr val="bg1"/>
                </a:solidFill>
              </a:rPr>
              <a:t>,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16</a:t>
            </a:r>
            <a:r>
              <a:rPr lang="zh-CN" altLang="en-US" sz="2400" dirty="0">
                <a:solidFill>
                  <a:schemeClr val="bg1"/>
                </a:solidFill>
              </a:rPr>
              <a:t>「你们中间有人对他们说：</a:t>
            </a:r>
            <a:r>
              <a:rPr lang="en-US" altLang="zh-CN" sz="2400" dirty="0">
                <a:solidFill>
                  <a:schemeClr val="bg1"/>
                </a:solidFill>
              </a:rPr>
              <a:t>『</a:t>
            </a:r>
            <a:r>
              <a:rPr lang="zh-CN" altLang="en-US" sz="2400" dirty="0">
                <a:solidFill>
                  <a:schemeClr val="bg1"/>
                </a:solidFill>
              </a:rPr>
              <a:t>平平安安地去吧！愿你们穿得暖，吃得饱</a:t>
            </a:r>
            <a:r>
              <a:rPr lang="en-US" altLang="zh-CN" sz="2400" dirty="0">
                <a:solidFill>
                  <a:schemeClr val="bg1"/>
                </a:solidFill>
              </a:rPr>
              <a:t>』</a:t>
            </a:r>
            <a:r>
              <a:rPr lang="zh-CN" altLang="en-US" sz="2400" dirty="0">
                <a:solidFill>
                  <a:schemeClr val="bg1"/>
                </a:solidFill>
              </a:rPr>
              <a:t>，却不给他们身体所需用的，这有什么益处呢？」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17</a:t>
            </a:r>
            <a:r>
              <a:rPr lang="zh-CN" altLang="en-US" sz="2400" dirty="0">
                <a:solidFill>
                  <a:schemeClr val="bg1"/>
                </a:solidFill>
              </a:rPr>
              <a:t>「这样，信心</a:t>
            </a:r>
            <a:r>
              <a:rPr lang="zh-CN" altLang="en-US" sz="2400" dirty="0">
                <a:solidFill>
                  <a:srgbClr val="FFFF00"/>
                </a:solidFill>
              </a:rPr>
              <a:t>若</a:t>
            </a:r>
            <a:r>
              <a:rPr lang="zh-CN" altLang="en-US" sz="2400" dirty="0">
                <a:solidFill>
                  <a:schemeClr val="bg1"/>
                </a:solidFill>
              </a:rPr>
              <a:t>没有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就是死的。」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18</a:t>
            </a:r>
            <a:r>
              <a:rPr lang="zh-CN" altLang="en-US" sz="2400" dirty="0">
                <a:solidFill>
                  <a:schemeClr val="bg1"/>
                </a:solidFill>
              </a:rPr>
              <a:t>「必有人说：你有信心，我有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；你将你没有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的信心指给我看，我便借着我的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，将我的信心指给你看。」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19</a:t>
            </a:r>
            <a:r>
              <a:rPr lang="zh-CN" altLang="en-US" sz="2400" dirty="0">
                <a:solidFill>
                  <a:schemeClr val="bg1"/>
                </a:solidFill>
              </a:rPr>
              <a:t>「你信神只有一位，你信的不错；鬼魔也信，却是战惊。」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10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88640"/>
            <a:ext cx="7704856" cy="6408713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20</a:t>
            </a:r>
            <a:r>
              <a:rPr lang="zh-CN" altLang="en-US" sz="2400" dirty="0">
                <a:solidFill>
                  <a:schemeClr val="bg1"/>
                </a:solidFill>
              </a:rPr>
              <a:t>「虚浮的人哪，你愿意知道没有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的信心是死的吗？」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21</a:t>
            </a:r>
            <a:r>
              <a:rPr lang="zh-CN" altLang="en-US" sz="2400" dirty="0">
                <a:solidFill>
                  <a:schemeClr val="bg1"/>
                </a:solidFill>
              </a:rPr>
              <a:t>「我们的祖宗亚伯拉罕把他儿子以撒献在坛上，岂不是因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称义吗？」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22</a:t>
            </a:r>
            <a:r>
              <a:rPr lang="zh-CN" altLang="en-US" sz="2400" dirty="0">
                <a:solidFill>
                  <a:schemeClr val="bg1"/>
                </a:solidFill>
              </a:rPr>
              <a:t>「可见，信心是与他的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并行，而且信心因着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才得成全。」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23</a:t>
            </a:r>
            <a:r>
              <a:rPr lang="zh-CN" altLang="en-US" sz="2400" dirty="0">
                <a:solidFill>
                  <a:schemeClr val="bg1"/>
                </a:solidFill>
              </a:rPr>
              <a:t>「这就应验经上所说：</a:t>
            </a:r>
            <a:r>
              <a:rPr lang="en-US" altLang="zh-CN" sz="2400" dirty="0">
                <a:solidFill>
                  <a:schemeClr val="bg1"/>
                </a:solidFill>
              </a:rPr>
              <a:t>『</a:t>
            </a:r>
            <a:r>
              <a:rPr lang="zh-CN" altLang="en-US" sz="2400" dirty="0">
                <a:solidFill>
                  <a:schemeClr val="bg1"/>
                </a:solidFill>
              </a:rPr>
              <a:t>亚伯拉罕信神，这就算为他的义。</a:t>
            </a:r>
            <a:r>
              <a:rPr lang="en-US" altLang="zh-CN" sz="2400" dirty="0">
                <a:solidFill>
                  <a:schemeClr val="bg1"/>
                </a:solidFill>
              </a:rPr>
              <a:t>』</a:t>
            </a:r>
            <a:r>
              <a:rPr lang="zh-CN" altLang="en-US" sz="2400" dirty="0">
                <a:solidFill>
                  <a:schemeClr val="bg1"/>
                </a:solidFill>
              </a:rPr>
              <a:t>他又得称为神的朋友。」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24</a:t>
            </a:r>
            <a:r>
              <a:rPr lang="zh-CN" altLang="en-US" sz="2400" dirty="0">
                <a:solidFill>
                  <a:schemeClr val="bg1"/>
                </a:solidFill>
              </a:rPr>
              <a:t>「这样看来，人称义是因着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，不是单因着信。」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25</a:t>
            </a:r>
            <a:r>
              <a:rPr lang="zh-CN" altLang="en-US" sz="2400" dirty="0">
                <a:solidFill>
                  <a:schemeClr val="bg1"/>
                </a:solidFill>
              </a:rPr>
              <a:t>「妓女喇合接待使者，又放他们从别的路上出去，不也是一样因</a:t>
            </a:r>
            <a:r>
              <a:rPr lang="zh-CN" altLang="en-US" sz="2400" dirty="0">
                <a:solidFill>
                  <a:srgbClr val="FFFF00"/>
                </a:solidFill>
              </a:rPr>
              <a:t>行为</a:t>
            </a:r>
            <a:r>
              <a:rPr lang="zh-CN" altLang="en-US" sz="2400" dirty="0">
                <a:solidFill>
                  <a:schemeClr val="bg1"/>
                </a:solidFill>
              </a:rPr>
              <a:t>称义吗？」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26</a:t>
            </a:r>
            <a:r>
              <a:rPr lang="zh-CN" altLang="en-US" sz="2400" dirty="0">
                <a:solidFill>
                  <a:schemeClr val="bg1"/>
                </a:solidFill>
              </a:rPr>
              <a:t>「</a:t>
            </a:r>
            <a:r>
              <a:rPr lang="zh-CN" altLang="en-US" sz="2400" dirty="0">
                <a:solidFill>
                  <a:srgbClr val="FFFF00"/>
                </a:solidFill>
              </a:rPr>
              <a:t>身体没有灵魂是死的，信心没有行为也是死的</a:t>
            </a:r>
            <a:r>
              <a:rPr lang="zh-CN" altLang="en-US" sz="2400" dirty="0">
                <a:solidFill>
                  <a:schemeClr val="bg1"/>
                </a:solidFill>
              </a:rPr>
              <a:t>。」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ja-JP" sz="2400" dirty="0">
                <a:solidFill>
                  <a:schemeClr val="bg1"/>
                </a:solidFill>
              </a:rPr>
              <a:t> 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2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88778-E2E3-45F4-BE68-55272D1F2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005" y="0"/>
            <a:ext cx="8229600" cy="706090"/>
          </a:xfrm>
        </p:spPr>
        <p:txBody>
          <a:bodyPr/>
          <a:lstStyle/>
          <a:p>
            <a:r>
              <a:rPr lang="zh-CN" sz="4000" dirty="0">
                <a:solidFill>
                  <a:schemeClr val="bg1"/>
                </a:solidFill>
                <a:effectLst/>
                <a:ea typeface="Microsoft YaHei" panose="020B0503020204020204" pitchFamily="34" charset="-122"/>
                <a:cs typeface="Times New Roman" panose="02020603050405020304" pitchFamily="18" charset="0"/>
              </a:rPr>
              <a:t>信心与行为</a:t>
            </a:r>
            <a:r>
              <a:rPr lang="en-US" sz="4000" dirty="0">
                <a:solidFill>
                  <a:schemeClr val="bg1"/>
                </a:solidFill>
                <a:effectLst/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96306-F6E1-3280-15A8-ADAEF2AF4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04202"/>
            <a:ext cx="8928992" cy="5721141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信心若没有行为就是死的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?  </a:t>
            </a:r>
            <a:r>
              <a:rPr lang="zh-TW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这句话與保羅“因信称义”有沒有矛盾？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sz="2800" dirty="0">
              <a:solidFill>
                <a:schemeClr val="bg1"/>
              </a:solidFill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TW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保罗说</a:t>
            </a:r>
            <a:r>
              <a:rPr lang="en-US" altLang="zh-CN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“所以我们看定了，人称义是因着信，不在乎遵行律法。”（罗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28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）又说倘若亚伯拉罕是因行为称义，就有可夸 的。只是在神面前并无可夸。经上说什么呢？说，亚伯拉罕信神，这就算为他的义。作工的得工价，不算恩典，乃是该得的，惟有不作工的，只信称罪人为义的神， 他的信就算为义。”（罗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－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altLang="zh-TW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TW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雅各却说：“这样信心若没有行为就是死的。</a:t>
            </a:r>
            <a:r>
              <a:rPr lang="en-US" altLang="zh-CN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……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我们的祖宗亚伯拉罕，把他儿子以撒献在坛上，岂不是因行为称义吗？” （雅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17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21</a:t>
            </a:r>
            <a:r>
              <a:rPr lang="zh-CN" alt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sz="2800" dirty="0">
                <a:solidFill>
                  <a:schemeClr val="bg1"/>
                </a:solidFill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ABFA8-7C48-D033-D492-4E19E69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705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260" y="1916832"/>
            <a:ext cx="8749480" cy="3240360"/>
          </a:xfrm>
        </p:spPr>
        <p:txBody>
          <a:bodyPr/>
          <a:lstStyle/>
          <a:p>
            <a:pPr marL="0" indent="0">
              <a:buNone/>
            </a:pPr>
            <a:br>
              <a:rPr lang="ja-JP" altLang="en-US"/>
            </a:br>
            <a:r>
              <a:rPr lang="ja-JP" altLang="en-US" b="1">
                <a:solidFill>
                  <a:schemeClr val="bg1"/>
                </a:solidFill>
              </a:rPr>
              <a:t>（一）沒有行動的信心是</a:t>
            </a:r>
            <a:r>
              <a:rPr lang="ja-JP" altLang="en-US" b="1">
                <a:solidFill>
                  <a:srgbClr val="FFFF00"/>
                </a:solidFill>
              </a:rPr>
              <a:t>虛假的</a:t>
            </a:r>
            <a:r>
              <a:rPr lang="ja-JP" altLang="en-US" b="1">
                <a:solidFill>
                  <a:schemeClr val="bg1"/>
                </a:solidFill>
              </a:rPr>
              <a:t>信心</a:t>
            </a:r>
            <a:r>
              <a:rPr lang="en-US" altLang="ja-JP" b="1" dirty="0">
                <a:solidFill>
                  <a:schemeClr val="bg1"/>
                </a:solidFill>
              </a:rPr>
              <a:t> (2:14‐17) </a:t>
            </a:r>
          </a:p>
          <a:p>
            <a:pPr marL="0" indent="0">
              <a:buNone/>
            </a:pPr>
            <a:endParaRPr lang="en-US" altLang="ja-JP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  </a:t>
            </a:r>
          </a:p>
          <a:p>
            <a:pPr marL="0" indent="0">
              <a:buNone/>
            </a:pPr>
            <a:r>
              <a:rPr lang="en-US" altLang="ja-JP" sz="3600" b="1" dirty="0">
                <a:solidFill>
                  <a:schemeClr val="bg1"/>
                </a:solidFill>
              </a:rPr>
              <a:t> 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49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86" y="188640"/>
            <a:ext cx="8856984" cy="1008112"/>
          </a:xfrm>
        </p:spPr>
        <p:txBody>
          <a:bodyPr/>
          <a:lstStyle/>
          <a:p>
            <a:pPr algn="l"/>
            <a:r>
              <a:rPr lang="en-US" altLang="ja-JP" b="1" dirty="0">
                <a:solidFill>
                  <a:schemeClr val="bg1"/>
                </a:solidFill>
              </a:rPr>
              <a:t>(</a:t>
            </a:r>
            <a:r>
              <a:rPr lang="ja-JP" altLang="en-US" b="1">
                <a:solidFill>
                  <a:schemeClr val="bg1"/>
                </a:solidFill>
              </a:rPr>
              <a:t>一</a:t>
            </a:r>
            <a:r>
              <a:rPr lang="en-US" altLang="ja-JP" b="1" dirty="0">
                <a:solidFill>
                  <a:schemeClr val="bg1"/>
                </a:solidFill>
              </a:rPr>
              <a:t>) </a:t>
            </a:r>
            <a:r>
              <a:rPr lang="ja-JP" altLang="en-US" b="1">
                <a:solidFill>
                  <a:schemeClr val="bg1"/>
                </a:solidFill>
              </a:rPr>
              <a:t>沒有行動的信心是虛假的信心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84784"/>
            <a:ext cx="8772910" cy="4608512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</a:t>
            </a:r>
            <a:r>
              <a:rPr lang="zh-CN" altLang="en-US" dirty="0">
                <a:solidFill>
                  <a:schemeClr val="bg1"/>
                </a:solidFill>
              </a:rPr>
              <a:t>雅各在这三节经文中用了那三個設問</a:t>
            </a:r>
            <a:r>
              <a:rPr lang="en-US" altLang="zh-CN" dirty="0">
                <a:solidFill>
                  <a:schemeClr val="bg1"/>
                </a:solidFill>
              </a:rPr>
              <a:t> ?</a:t>
            </a:r>
            <a:endParaRPr lang="en-US" altLang="ja-JP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    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     1. </a:t>
            </a:r>
            <a:r>
              <a:rPr lang="ja-JP" altLang="en-US">
                <a:solidFill>
                  <a:schemeClr val="bg1"/>
                </a:solidFill>
              </a:rPr>
              <a:t>不能叫人得救 </a:t>
            </a:r>
            <a:r>
              <a:rPr lang="en-US" altLang="ja-JP" dirty="0">
                <a:solidFill>
                  <a:schemeClr val="bg1"/>
                </a:solidFill>
              </a:rPr>
              <a:t>2</a:t>
            </a:r>
            <a:r>
              <a:rPr lang="zh-CN" altLang="en-US" dirty="0">
                <a:solidFill>
                  <a:schemeClr val="bg1"/>
                </a:solidFill>
              </a:rPr>
              <a:t>：</a:t>
            </a:r>
            <a:r>
              <a:rPr lang="en-US" altLang="ja-JP" dirty="0">
                <a:solidFill>
                  <a:schemeClr val="bg1"/>
                </a:solidFill>
              </a:rPr>
              <a:t>14 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     2. </a:t>
            </a:r>
            <a:r>
              <a:rPr lang="ja-JP" altLang="en-US">
                <a:solidFill>
                  <a:schemeClr val="bg1"/>
                </a:solidFill>
              </a:rPr>
              <a:t>不能使人得益 </a:t>
            </a:r>
            <a:r>
              <a:rPr lang="en-US" altLang="ja-JP" dirty="0">
                <a:solidFill>
                  <a:schemeClr val="bg1"/>
                </a:solidFill>
              </a:rPr>
              <a:t>2</a:t>
            </a:r>
            <a:r>
              <a:rPr lang="zh-CN" altLang="en-US" dirty="0">
                <a:solidFill>
                  <a:schemeClr val="bg1"/>
                </a:solidFill>
              </a:rPr>
              <a:t>：</a:t>
            </a:r>
            <a:r>
              <a:rPr lang="en-US" altLang="ja-JP" dirty="0">
                <a:solidFill>
                  <a:schemeClr val="bg1"/>
                </a:solidFill>
              </a:rPr>
              <a:t>15‐17 </a:t>
            </a:r>
          </a:p>
          <a:p>
            <a:pPr marL="0" indent="0">
              <a:buNone/>
            </a:pPr>
            <a:endParaRPr lang="en-US" altLang="ja-JP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71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86" y="188640"/>
            <a:ext cx="8856984" cy="1008112"/>
          </a:xfrm>
        </p:spPr>
        <p:txBody>
          <a:bodyPr/>
          <a:lstStyle/>
          <a:p>
            <a:pPr algn="l"/>
            <a:r>
              <a:rPr lang="en-US" altLang="ja-JP" b="1" dirty="0">
                <a:solidFill>
                  <a:schemeClr val="bg1"/>
                </a:solidFill>
              </a:rPr>
              <a:t>(</a:t>
            </a:r>
            <a:r>
              <a:rPr lang="ja-JP" altLang="en-US" b="1">
                <a:solidFill>
                  <a:schemeClr val="bg1"/>
                </a:solidFill>
              </a:rPr>
              <a:t>一</a:t>
            </a:r>
            <a:r>
              <a:rPr lang="en-US" altLang="ja-JP" b="1" dirty="0">
                <a:solidFill>
                  <a:schemeClr val="bg1"/>
                </a:solidFill>
              </a:rPr>
              <a:t>) </a:t>
            </a:r>
            <a:r>
              <a:rPr lang="ja-JP" altLang="en-US" b="1">
                <a:solidFill>
                  <a:schemeClr val="bg1"/>
                </a:solidFill>
              </a:rPr>
              <a:t>沒有行動的信心是虛假的信心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686" y="1340768"/>
            <a:ext cx="8985314" cy="5400600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1. </a:t>
            </a:r>
            <a:r>
              <a:rPr lang="ja-JP" altLang="en-US">
                <a:solidFill>
                  <a:schemeClr val="bg1"/>
                </a:solidFill>
              </a:rPr>
              <a:t>不能叫人得救 </a:t>
            </a:r>
            <a:r>
              <a:rPr lang="en-US" altLang="ja-JP" dirty="0">
                <a:solidFill>
                  <a:schemeClr val="bg1"/>
                </a:solidFill>
              </a:rPr>
              <a:t>2</a:t>
            </a:r>
            <a:r>
              <a:rPr lang="zh-CN" altLang="en-US" dirty="0">
                <a:solidFill>
                  <a:schemeClr val="bg1"/>
                </a:solidFill>
              </a:rPr>
              <a:t>：</a:t>
            </a:r>
            <a:r>
              <a:rPr lang="en-US" altLang="ja-JP" dirty="0">
                <a:solidFill>
                  <a:schemeClr val="bg1"/>
                </a:solidFill>
              </a:rPr>
              <a:t>14 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 </a:t>
            </a:r>
            <a:r>
              <a:rPr lang="zh-CN" altLang="en-US" sz="2400" dirty="0">
                <a:solidFill>
                  <a:schemeClr val="bg1"/>
                </a:solidFill>
              </a:rPr>
              <a:t>「我的弟兄们，</a:t>
            </a:r>
            <a:r>
              <a:rPr lang="zh-CN" altLang="en-US" sz="2400" dirty="0">
                <a:solidFill>
                  <a:srgbClr val="FFFF00"/>
                </a:solidFill>
              </a:rPr>
              <a:t>若有</a:t>
            </a:r>
            <a:r>
              <a:rPr lang="zh-CN" altLang="en-US" sz="2400" dirty="0">
                <a:solidFill>
                  <a:schemeClr val="bg1"/>
                </a:solidFill>
              </a:rPr>
              <a:t>人说自己有信心，</a:t>
            </a:r>
            <a:r>
              <a:rPr lang="zh-CN" altLang="en-US" sz="2400" dirty="0">
                <a:solidFill>
                  <a:srgbClr val="FFFF00"/>
                </a:solidFill>
              </a:rPr>
              <a:t>却没有行为</a:t>
            </a:r>
            <a:r>
              <a:rPr lang="zh-CN" altLang="en-US" sz="2400" dirty="0">
                <a:solidFill>
                  <a:schemeClr val="bg1"/>
                </a:solidFill>
              </a:rPr>
              <a:t>，有</a:t>
            </a:r>
            <a:r>
              <a:rPr lang="zh-CN" altLang="en-US" sz="2400" dirty="0">
                <a:solidFill>
                  <a:srgbClr val="FFFF00"/>
                </a:solidFill>
              </a:rPr>
              <a:t>什么益处</a:t>
            </a:r>
            <a:r>
              <a:rPr lang="zh-CN" altLang="en-US" sz="2400" dirty="0">
                <a:solidFill>
                  <a:schemeClr val="bg1"/>
                </a:solidFill>
              </a:rPr>
              <a:t>呢？这</a:t>
            </a:r>
            <a:r>
              <a:rPr lang="zh-CN" altLang="en-US" sz="2400" dirty="0">
                <a:solidFill>
                  <a:srgbClr val="FFFF00"/>
                </a:solidFill>
              </a:rPr>
              <a:t>信心能救他吗</a:t>
            </a:r>
            <a:r>
              <a:rPr lang="zh-CN" altLang="en-US" sz="2400" dirty="0">
                <a:solidFill>
                  <a:schemeClr val="bg1"/>
                </a:solidFill>
              </a:rPr>
              <a:t>？」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我们记得罗十</a:t>
            </a:r>
            <a:r>
              <a:rPr lang="en-US" sz="2400" dirty="0">
                <a:solidFill>
                  <a:schemeClr val="bg1"/>
                </a:solidFill>
              </a:rPr>
              <a:t>10: </a:t>
            </a:r>
            <a:r>
              <a:rPr lang="zh-CN" altLang="en-US" sz="2400" dirty="0">
                <a:solidFill>
                  <a:schemeClr val="bg1"/>
                </a:solidFill>
              </a:rPr>
              <a:t>人心里相信，就可以称义；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                            口里承认，就可以得救。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en-US" altLang="zh-CN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rgbClr val="FFFF00"/>
                </a:solidFill>
              </a:rPr>
              <a:t>但真正使人称义、得救的信心是神所赐的</a:t>
            </a:r>
            <a:endParaRPr lang="en-US" sz="2400" dirty="0">
              <a:solidFill>
                <a:srgbClr val="FFFF00"/>
              </a:solidFill>
            </a:endParaRPr>
          </a:p>
          <a:p>
            <a:pPr lvl="1"/>
            <a:r>
              <a:rPr lang="zh-CN" altLang="en-US" sz="2000" dirty="0">
                <a:solidFill>
                  <a:schemeClr val="bg1"/>
                </a:solidFill>
              </a:rPr>
              <a:t>弗二</a:t>
            </a:r>
            <a:r>
              <a:rPr lang="en-US" sz="2000" dirty="0">
                <a:solidFill>
                  <a:schemeClr val="bg1"/>
                </a:solidFill>
              </a:rPr>
              <a:t>8 : </a:t>
            </a:r>
            <a:r>
              <a:rPr lang="ja-JP" altLang="en-US" sz="2000">
                <a:solidFill>
                  <a:schemeClr val="bg1"/>
                </a:solidFill>
              </a:rPr>
              <a:t>你們得救是本乎恩 、也因著信 、這並不是出於自己 、 乃是神所賜的</a:t>
            </a:r>
            <a:r>
              <a:rPr lang="zh-CN" altLang="en-US" sz="2000" dirty="0">
                <a:solidFill>
                  <a:schemeClr val="bg1"/>
                </a:solidFill>
              </a:rPr>
              <a:t>。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>
                <a:solidFill>
                  <a:schemeClr val="bg1"/>
                </a:solidFill>
              </a:rPr>
              <a:t>加五</a:t>
            </a:r>
            <a:r>
              <a:rPr lang="en-US" sz="2000" dirty="0">
                <a:solidFill>
                  <a:schemeClr val="bg1"/>
                </a:solidFill>
              </a:rPr>
              <a:t>6 : </a:t>
            </a:r>
            <a:r>
              <a:rPr lang="ja-JP" altLang="en-US" sz="2000">
                <a:solidFill>
                  <a:schemeClr val="bg1"/>
                </a:solidFill>
              </a:rPr>
              <a:t>惟獨使人</a:t>
            </a:r>
            <a:r>
              <a:rPr lang="ja-JP" altLang="en-US" sz="2000">
                <a:solidFill>
                  <a:srgbClr val="FFFF00"/>
                </a:solidFill>
              </a:rPr>
              <a:t>生發仁愛</a:t>
            </a:r>
            <a:r>
              <a:rPr lang="ja-JP" altLang="en-US" sz="2000">
                <a:solidFill>
                  <a:schemeClr val="bg1"/>
                </a:solidFill>
              </a:rPr>
              <a:t>的信心 、才有功效 </a:t>
            </a:r>
            <a:r>
              <a:rPr lang="zh-CN" altLang="en-US" sz="2000" dirty="0">
                <a:solidFill>
                  <a:schemeClr val="bg1"/>
                </a:solidFill>
              </a:rPr>
              <a:t>。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en-US" altLang="zh-CN" sz="2400" dirty="0">
                <a:solidFill>
                  <a:srgbClr val="FFFF00"/>
                </a:solidFill>
              </a:rPr>
              <a:t> </a:t>
            </a:r>
            <a:r>
              <a:rPr lang="zh-CN" altLang="en-US" sz="2400" dirty="0">
                <a:solidFill>
                  <a:srgbClr val="FFFF00"/>
                </a:solidFill>
              </a:rPr>
              <a:t>必定会产生顺服神旨意的「行为」。</a:t>
            </a:r>
            <a:endParaRPr lang="en-US" altLang="zh-CN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25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86" y="188640"/>
            <a:ext cx="8856984" cy="1008112"/>
          </a:xfrm>
        </p:spPr>
        <p:txBody>
          <a:bodyPr/>
          <a:lstStyle/>
          <a:p>
            <a:pPr algn="l"/>
            <a:r>
              <a:rPr lang="en-US" altLang="ja-JP" b="1" dirty="0">
                <a:solidFill>
                  <a:schemeClr val="bg1"/>
                </a:solidFill>
              </a:rPr>
              <a:t>(</a:t>
            </a:r>
            <a:r>
              <a:rPr lang="ja-JP" altLang="en-US" b="1">
                <a:solidFill>
                  <a:schemeClr val="bg1"/>
                </a:solidFill>
              </a:rPr>
              <a:t>一</a:t>
            </a:r>
            <a:r>
              <a:rPr lang="en-US" altLang="ja-JP" b="1" dirty="0">
                <a:solidFill>
                  <a:schemeClr val="bg1"/>
                </a:solidFill>
              </a:rPr>
              <a:t>) </a:t>
            </a:r>
            <a:r>
              <a:rPr lang="ja-JP" altLang="en-US" b="1">
                <a:solidFill>
                  <a:schemeClr val="bg1"/>
                </a:solidFill>
              </a:rPr>
              <a:t>沒有行動的信心是虛假的信心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12776"/>
            <a:ext cx="8764150" cy="5328592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1. </a:t>
            </a:r>
            <a:r>
              <a:rPr lang="ja-JP" altLang="en-US">
                <a:solidFill>
                  <a:schemeClr val="bg1"/>
                </a:solidFill>
              </a:rPr>
              <a:t>不能叫人得救 </a:t>
            </a:r>
            <a:r>
              <a:rPr lang="en-US" altLang="ja-JP" dirty="0">
                <a:solidFill>
                  <a:schemeClr val="bg1"/>
                </a:solidFill>
              </a:rPr>
              <a:t>2</a:t>
            </a:r>
            <a:r>
              <a:rPr lang="zh-CN" altLang="en-US" dirty="0">
                <a:solidFill>
                  <a:schemeClr val="bg1"/>
                </a:solidFill>
              </a:rPr>
              <a:t>： </a:t>
            </a:r>
            <a:r>
              <a:rPr lang="en-US" altLang="ja-JP" dirty="0">
                <a:solidFill>
                  <a:schemeClr val="bg1"/>
                </a:solidFill>
              </a:rPr>
              <a:t>14 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人常常把自己的理性、情感、意志当作「信心」，但只要不是神所赐的真「信心」，都不能叫我们得救，比如：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1)</a:t>
            </a:r>
            <a:r>
              <a:rPr lang="zh-CN" altLang="en-US" sz="2400" dirty="0">
                <a:solidFill>
                  <a:schemeClr val="bg1"/>
                </a:solidFill>
              </a:rPr>
              <a:t>、鬼魔式的信（</a:t>
            </a:r>
            <a:r>
              <a:rPr lang="en-US" sz="2400" dirty="0">
                <a:solidFill>
                  <a:schemeClr val="bg1"/>
                </a:solidFill>
              </a:rPr>
              <a:t>19</a:t>
            </a:r>
            <a:r>
              <a:rPr lang="zh-CN" altLang="en-US" sz="2400" dirty="0">
                <a:solidFill>
                  <a:schemeClr val="bg1"/>
                </a:solidFill>
              </a:rPr>
              <a:t>节）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2)</a:t>
            </a:r>
            <a:r>
              <a:rPr lang="zh-CN" altLang="en-US" sz="2400" dirty="0">
                <a:solidFill>
                  <a:schemeClr val="bg1"/>
                </a:solidFill>
              </a:rPr>
              <a:t>、不能在心里生根的信（太十三</a:t>
            </a:r>
            <a:r>
              <a:rPr lang="en-US" sz="2400" dirty="0">
                <a:solidFill>
                  <a:schemeClr val="bg1"/>
                </a:solidFill>
              </a:rPr>
              <a:t>20-21 </a:t>
            </a:r>
            <a:r>
              <a:rPr lang="ja-JP" altLang="en-US" sz="2400">
                <a:solidFill>
                  <a:schemeClr val="bg1"/>
                </a:solidFill>
              </a:rPr>
              <a:t>撒種的比喻</a:t>
            </a:r>
            <a:r>
              <a:rPr lang="zh-CN" altLang="en-US" sz="2400" dirty="0">
                <a:solidFill>
                  <a:schemeClr val="bg1"/>
                </a:solidFill>
              </a:rPr>
              <a:t>）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3)</a:t>
            </a:r>
            <a:r>
              <a:rPr lang="zh-CN" altLang="en-US" sz="2400" dirty="0">
                <a:solidFill>
                  <a:schemeClr val="bg1"/>
                </a:solidFill>
              </a:rPr>
              <a:t>、根据眼见神迹的信（约二</a:t>
            </a:r>
            <a:r>
              <a:rPr lang="en-US" sz="2400" dirty="0">
                <a:solidFill>
                  <a:schemeClr val="bg1"/>
                </a:solidFill>
              </a:rPr>
              <a:t>23-25</a:t>
            </a:r>
            <a:r>
              <a:rPr lang="zh-CN" altLang="en-US" sz="2400" dirty="0">
                <a:solidFill>
                  <a:schemeClr val="bg1"/>
                </a:solidFill>
              </a:rPr>
              <a:t>）。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「这信心」指不能产生行为的</a:t>
            </a:r>
            <a:r>
              <a:rPr lang="zh-CN" altLang="en-US" sz="2400" dirty="0">
                <a:solidFill>
                  <a:srgbClr val="FFFF00"/>
                </a:solidFill>
              </a:rPr>
              <a:t>假信心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「因为我们众人必要在基督</a:t>
            </a:r>
            <a:r>
              <a:rPr lang="ja-JP" altLang="en-US" sz="2400">
                <a:solidFill>
                  <a:schemeClr val="bg1"/>
                </a:solidFill>
              </a:rPr>
              <a:t>臺</a:t>
            </a:r>
            <a:r>
              <a:rPr lang="zh-CN" altLang="en-US" sz="2400" dirty="0">
                <a:solidFill>
                  <a:schemeClr val="bg1"/>
                </a:solidFill>
              </a:rPr>
              <a:t>前显露出来，叫各人按著本身所行的，或善或恶受报」（林后五</a:t>
            </a:r>
            <a:r>
              <a:rPr lang="en-US" sz="2400" dirty="0">
                <a:solidFill>
                  <a:schemeClr val="bg1"/>
                </a:solidFill>
              </a:rPr>
              <a:t>10</a:t>
            </a:r>
            <a:r>
              <a:rPr lang="zh-CN" altLang="en-US" sz="2400" dirty="0">
                <a:solidFill>
                  <a:schemeClr val="bg1"/>
                </a:solidFill>
              </a:rPr>
              <a:t>），所以这种</a:t>
            </a:r>
            <a:r>
              <a:rPr lang="zh-CN" altLang="en-US" sz="2400" dirty="0">
                <a:solidFill>
                  <a:srgbClr val="FFFF00"/>
                </a:solidFill>
              </a:rPr>
              <a:t>假信「有什么益处呢</a:t>
            </a:r>
            <a:r>
              <a:rPr lang="zh-CN" altLang="en-US" sz="2400" dirty="0">
                <a:solidFill>
                  <a:schemeClr val="bg1"/>
                </a:solidFill>
              </a:rPr>
              <a:t>」？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313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86" y="188640"/>
            <a:ext cx="8856984" cy="1008112"/>
          </a:xfrm>
        </p:spPr>
        <p:txBody>
          <a:bodyPr/>
          <a:lstStyle/>
          <a:p>
            <a:pPr algn="l"/>
            <a:r>
              <a:rPr lang="en-US" altLang="ja-JP" b="1" dirty="0">
                <a:solidFill>
                  <a:schemeClr val="bg1"/>
                </a:solidFill>
              </a:rPr>
              <a:t>(</a:t>
            </a:r>
            <a:r>
              <a:rPr lang="ja-JP" altLang="en-US" b="1">
                <a:solidFill>
                  <a:schemeClr val="bg1"/>
                </a:solidFill>
              </a:rPr>
              <a:t>一</a:t>
            </a:r>
            <a:r>
              <a:rPr lang="en-US" altLang="ja-JP" b="1" dirty="0">
                <a:solidFill>
                  <a:schemeClr val="bg1"/>
                </a:solidFill>
              </a:rPr>
              <a:t>) </a:t>
            </a:r>
            <a:r>
              <a:rPr lang="ja-JP" altLang="en-US" b="1">
                <a:solidFill>
                  <a:schemeClr val="bg1"/>
                </a:solidFill>
              </a:rPr>
              <a:t>沒有行動的信心是虛假的信心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686" y="1196752"/>
            <a:ext cx="8856984" cy="5544616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1. </a:t>
            </a:r>
            <a:r>
              <a:rPr lang="ja-JP" altLang="en-US">
                <a:solidFill>
                  <a:schemeClr val="bg2">
                    <a:lumMod val="40000"/>
                    <a:lumOff val="60000"/>
                  </a:schemeClr>
                </a:solidFill>
              </a:rPr>
              <a:t>不能叫人得救 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2</a:t>
            </a:r>
            <a:r>
              <a:rPr lang="zh-CN" alt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： 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14</a:t>
            </a:r>
            <a:r>
              <a:rPr lang="en-US" altLang="ja-JP" dirty="0">
                <a:solidFill>
                  <a:schemeClr val="bg1"/>
                </a:solidFill>
              </a:rPr>
              <a:t> 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2. </a:t>
            </a:r>
            <a:r>
              <a:rPr lang="ja-JP" altLang="en-US">
                <a:solidFill>
                  <a:schemeClr val="bg1"/>
                </a:solidFill>
              </a:rPr>
              <a:t>不能使人得益 </a:t>
            </a:r>
            <a:r>
              <a:rPr lang="en-US" altLang="ja-JP" dirty="0">
                <a:solidFill>
                  <a:schemeClr val="bg1"/>
                </a:solidFill>
              </a:rPr>
              <a:t>2</a:t>
            </a:r>
            <a:r>
              <a:rPr lang="zh-CN" altLang="en-US" dirty="0">
                <a:solidFill>
                  <a:schemeClr val="bg1"/>
                </a:solidFill>
              </a:rPr>
              <a:t>：</a:t>
            </a:r>
            <a:r>
              <a:rPr lang="en-US" altLang="ja-JP" dirty="0">
                <a:solidFill>
                  <a:schemeClr val="bg1"/>
                </a:solidFill>
              </a:rPr>
              <a:t>15‐17 </a:t>
            </a: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15</a:t>
            </a:r>
            <a:r>
              <a:rPr lang="zh-CN" altLang="en-US" sz="2400" dirty="0">
                <a:solidFill>
                  <a:schemeClr val="bg1"/>
                </a:solidFill>
              </a:rPr>
              <a:t>：</a:t>
            </a:r>
            <a:r>
              <a:rPr lang="zh-CN" altLang="en-US" sz="2400" dirty="0">
                <a:solidFill>
                  <a:srgbClr val="FFFF00"/>
                </a:solidFill>
              </a:rPr>
              <a:t>若是</a:t>
            </a:r>
            <a:r>
              <a:rPr lang="zh-CN" altLang="en-US" sz="2400" dirty="0">
                <a:solidFill>
                  <a:schemeClr val="bg1"/>
                </a:solidFill>
              </a:rPr>
              <a:t>弟兄或是姊妹，赤身露体，又缺了日用的饮食；</a:t>
            </a:r>
            <a:r>
              <a:rPr lang="en-US" sz="2400" dirty="0">
                <a:solidFill>
                  <a:schemeClr val="bg1"/>
                </a:solidFill>
              </a:rPr>
              <a:t> </a:t>
            </a: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16</a:t>
            </a:r>
            <a:r>
              <a:rPr lang="zh-CN" altLang="en-US" sz="2400" dirty="0">
                <a:solidFill>
                  <a:schemeClr val="bg1"/>
                </a:solidFill>
              </a:rPr>
              <a:t>：你们中间有人对他们说：</a:t>
            </a:r>
            <a:r>
              <a:rPr lang="en-US" altLang="zh-CN" sz="2400" dirty="0">
                <a:solidFill>
                  <a:schemeClr val="bg1"/>
                </a:solidFill>
              </a:rPr>
              <a:t>『</a:t>
            </a:r>
            <a:r>
              <a:rPr lang="zh-CN" altLang="en-US" sz="2400" dirty="0">
                <a:solidFill>
                  <a:srgbClr val="FFFF00"/>
                </a:solidFill>
              </a:rPr>
              <a:t>平平安安</a:t>
            </a:r>
            <a:r>
              <a:rPr lang="zh-CN" altLang="en-US" sz="2400" dirty="0">
                <a:solidFill>
                  <a:schemeClr val="bg1"/>
                </a:solidFill>
              </a:rPr>
              <a:t>地去吧！愿你们穿得暖，吃得饱</a:t>
            </a:r>
            <a:r>
              <a:rPr lang="en-US" altLang="zh-CN" sz="2400" dirty="0">
                <a:solidFill>
                  <a:schemeClr val="bg1"/>
                </a:solidFill>
              </a:rPr>
              <a:t>』</a:t>
            </a:r>
            <a:r>
              <a:rPr lang="zh-CN" altLang="en-US" sz="2400" dirty="0">
                <a:solidFill>
                  <a:schemeClr val="bg1"/>
                </a:solidFill>
              </a:rPr>
              <a:t>，却不给他们身体所需用的，这有什么益处呢？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「平平安安地去吧」是犹太人散会时常说的话。「这有什么益处呢」指这些有口无心、空洞无物的话不但对他人无益，也不能给自己带来属灵的「益处」（</a:t>
            </a:r>
            <a:r>
              <a:rPr lang="en-US" sz="2400" dirty="0">
                <a:solidFill>
                  <a:schemeClr val="bg1"/>
                </a:solidFill>
              </a:rPr>
              <a:t>14</a:t>
            </a:r>
            <a:r>
              <a:rPr lang="zh-CN" altLang="en-US" sz="2400" dirty="0">
                <a:solidFill>
                  <a:schemeClr val="bg1"/>
                </a:solidFill>
              </a:rPr>
              <a:t>节），因为我们必须先照顾有缺乏的弟兄，神才会应允我们的求告（赛五十八</a:t>
            </a:r>
            <a:r>
              <a:rPr lang="en-US" sz="2400" dirty="0">
                <a:solidFill>
                  <a:schemeClr val="bg1"/>
                </a:solidFill>
              </a:rPr>
              <a:t>7-9</a:t>
            </a:r>
            <a:r>
              <a:rPr lang="zh-CN" altLang="en-US" sz="2400" dirty="0">
                <a:solidFill>
                  <a:schemeClr val="bg1"/>
                </a:solidFill>
              </a:rPr>
              <a:t>）。真正的彼此相爱不是「只在言语和舌头上，总要在行为和诚实上，约壹三</a:t>
            </a:r>
            <a:r>
              <a:rPr lang="en-US" sz="2400" dirty="0">
                <a:solidFill>
                  <a:schemeClr val="bg1"/>
                </a:solidFill>
              </a:rPr>
              <a:t>18</a:t>
            </a:r>
            <a:r>
              <a:rPr lang="zh-CN" altLang="en-US" sz="2400" dirty="0">
                <a:solidFill>
                  <a:schemeClr val="bg1"/>
                </a:solidFill>
              </a:rPr>
              <a:t>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86" y="188640"/>
            <a:ext cx="8856984" cy="1008112"/>
          </a:xfrm>
        </p:spPr>
        <p:txBody>
          <a:bodyPr/>
          <a:lstStyle/>
          <a:p>
            <a:pPr algn="l"/>
            <a:r>
              <a:rPr lang="en-US" altLang="ja-JP" b="1" dirty="0">
                <a:solidFill>
                  <a:schemeClr val="bg1"/>
                </a:solidFill>
              </a:rPr>
              <a:t>(</a:t>
            </a:r>
            <a:r>
              <a:rPr lang="ja-JP" altLang="en-US" b="1">
                <a:solidFill>
                  <a:schemeClr val="bg1"/>
                </a:solidFill>
              </a:rPr>
              <a:t>一</a:t>
            </a:r>
            <a:r>
              <a:rPr lang="en-US" altLang="ja-JP" b="1" dirty="0">
                <a:solidFill>
                  <a:schemeClr val="bg1"/>
                </a:solidFill>
              </a:rPr>
              <a:t>) </a:t>
            </a:r>
            <a:r>
              <a:rPr lang="ja-JP" altLang="en-US" b="1">
                <a:solidFill>
                  <a:schemeClr val="bg1"/>
                </a:solidFill>
              </a:rPr>
              <a:t>沒有行動的信心是虛假的信心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686" y="1412776"/>
            <a:ext cx="8856984" cy="5328592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     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1. </a:t>
            </a:r>
            <a:r>
              <a:rPr lang="ja-JP" altLang="en-US">
                <a:solidFill>
                  <a:schemeClr val="bg2">
                    <a:lumMod val="40000"/>
                    <a:lumOff val="60000"/>
                  </a:schemeClr>
                </a:solidFill>
              </a:rPr>
              <a:t>不能叫人得救 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2</a:t>
            </a:r>
            <a:r>
              <a:rPr lang="zh-CN" alt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： 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14</a:t>
            </a:r>
            <a:r>
              <a:rPr lang="en-US" altLang="ja-JP" dirty="0">
                <a:solidFill>
                  <a:schemeClr val="bg1"/>
                </a:solidFill>
              </a:rPr>
              <a:t> 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     </a:t>
            </a:r>
            <a:r>
              <a:rPr lang="en-US" altLang="ja-JP" b="1" dirty="0">
                <a:solidFill>
                  <a:schemeClr val="bg1"/>
                </a:solidFill>
              </a:rPr>
              <a:t>2. </a:t>
            </a:r>
            <a:r>
              <a:rPr lang="ja-JP" altLang="en-US" b="1">
                <a:solidFill>
                  <a:schemeClr val="bg1"/>
                </a:solidFill>
              </a:rPr>
              <a:t>不能使人得益 </a:t>
            </a:r>
            <a:r>
              <a:rPr lang="en-US" altLang="ja-JP" b="1" dirty="0">
                <a:solidFill>
                  <a:schemeClr val="bg1"/>
                </a:solidFill>
              </a:rPr>
              <a:t>2</a:t>
            </a:r>
            <a:r>
              <a:rPr lang="zh-CN" altLang="en-US" b="1" dirty="0">
                <a:solidFill>
                  <a:schemeClr val="bg1"/>
                </a:solidFill>
              </a:rPr>
              <a:t>：</a:t>
            </a:r>
            <a:r>
              <a:rPr lang="en-US" altLang="ja-JP" b="1" dirty="0">
                <a:solidFill>
                  <a:schemeClr val="bg1"/>
                </a:solidFill>
              </a:rPr>
              <a:t>15‐17</a:t>
            </a:r>
            <a:r>
              <a:rPr lang="en-US" altLang="ja-JP" dirty="0">
                <a:solidFill>
                  <a:schemeClr val="bg1"/>
                </a:solidFill>
              </a:rPr>
              <a:t> </a:t>
            </a:r>
          </a:p>
          <a:p>
            <a:pPr marL="0" indent="0">
              <a:buNone/>
            </a:pPr>
            <a:endParaRPr lang="en-US" altLang="zh-CN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17</a:t>
            </a:r>
            <a:r>
              <a:rPr lang="zh-CN" altLang="en-US" sz="2400" dirty="0">
                <a:solidFill>
                  <a:schemeClr val="bg1"/>
                </a:solidFill>
              </a:rPr>
              <a:t>「这样，信心</a:t>
            </a:r>
            <a:r>
              <a:rPr lang="zh-CN" altLang="en-US" sz="2400" dirty="0">
                <a:solidFill>
                  <a:srgbClr val="FFFF00"/>
                </a:solidFill>
              </a:rPr>
              <a:t>若没有</a:t>
            </a:r>
            <a:r>
              <a:rPr lang="zh-CN" altLang="en-US" sz="2400" dirty="0">
                <a:solidFill>
                  <a:schemeClr val="bg1"/>
                </a:solidFill>
              </a:rPr>
              <a:t>行为就是死的。」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r>
              <a:rPr lang="zh-CN" altLang="en-US" sz="2400" dirty="0">
                <a:solidFill>
                  <a:schemeClr val="bg1"/>
                </a:solidFill>
              </a:rPr>
              <a:t>信徒的「行为」不是重生得救的根据，而是印证我们的「信心」，是「信心」结出的果子。结不出「行为」果子的「信心」是「死的」，并没有得救的功效。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ja-JP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33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1268873"/>
            <a:ext cx="9073008" cy="4752528"/>
          </a:xfrm>
        </p:spPr>
        <p:txBody>
          <a:bodyPr/>
          <a:lstStyle/>
          <a:p>
            <a:pPr marL="0" indent="0">
              <a:buNone/>
            </a:pPr>
            <a:br>
              <a:rPr lang="ja-JP" altLang="en-US"/>
            </a:br>
            <a:r>
              <a:rPr lang="ja-JP" altLang="en-US">
                <a:solidFill>
                  <a:schemeClr val="bg2">
                    <a:lumMod val="40000"/>
                    <a:lumOff val="60000"/>
                  </a:schemeClr>
                </a:solidFill>
              </a:rPr>
              <a:t>（一）沒有行動的信心是虛假的信心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(2:14‐17) </a:t>
            </a:r>
          </a:p>
          <a:p>
            <a:pPr marL="0" indent="0">
              <a:buNone/>
            </a:pPr>
            <a:endParaRPr lang="en-US" altLang="ja-JP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b="1">
                <a:solidFill>
                  <a:schemeClr val="bg1"/>
                </a:solidFill>
              </a:rPr>
              <a:t>（二）沒有行動的信心是</a:t>
            </a:r>
            <a:r>
              <a:rPr lang="ja-JP" altLang="en-US" b="1">
                <a:solidFill>
                  <a:srgbClr val="FFFF00"/>
                </a:solidFill>
              </a:rPr>
              <a:t>未得救</a:t>
            </a:r>
            <a:r>
              <a:rPr lang="ja-JP" altLang="en-US" b="1">
                <a:solidFill>
                  <a:schemeClr val="bg1"/>
                </a:solidFill>
              </a:rPr>
              <a:t>的信 </a:t>
            </a:r>
            <a:r>
              <a:rPr lang="en-US" altLang="ja-JP" b="1" dirty="0">
                <a:solidFill>
                  <a:schemeClr val="bg1"/>
                </a:solidFill>
              </a:rPr>
              <a:t>(2:18‐20)</a:t>
            </a:r>
            <a:r>
              <a:rPr lang="en-US" altLang="ja-JP" dirty="0">
                <a:solidFill>
                  <a:schemeClr val="bg1"/>
                </a:solidFill>
              </a:rPr>
              <a:t> 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   </a:t>
            </a:r>
          </a:p>
          <a:p>
            <a:pPr marL="0" indent="0">
              <a:buNone/>
            </a:pPr>
            <a:r>
              <a:rPr lang="en-US" altLang="ja-JP" sz="3600" b="1" dirty="0">
                <a:solidFill>
                  <a:schemeClr val="bg1"/>
                </a:solidFill>
              </a:rPr>
              <a:t> 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64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260648"/>
            <a:ext cx="9001000" cy="1008112"/>
          </a:xfrm>
        </p:spPr>
        <p:txBody>
          <a:bodyPr/>
          <a:lstStyle/>
          <a:p>
            <a:r>
              <a:rPr lang="ja-JP" altLang="en-US" sz="4000" b="1">
                <a:solidFill>
                  <a:schemeClr val="bg1"/>
                </a:solidFill>
              </a:rPr>
              <a:t>（二）沒有行動的信心是未得救的信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28800"/>
            <a:ext cx="8280920" cy="4536504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  <a:latin typeface="Helvetica" pitchFamily="2" charset="0"/>
              </a:rPr>
              <a:t>1.  </a:t>
            </a:r>
            <a:r>
              <a:rPr lang="ja-JP" altLang="en-US">
                <a:solidFill>
                  <a:schemeClr val="bg1"/>
                </a:solidFill>
                <a:latin typeface="Helvetica" pitchFamily="2" charset="0"/>
              </a:rPr>
              <a:t>是鬼魔的信心 </a:t>
            </a:r>
            <a:r>
              <a:rPr lang="en-US" altLang="ja-JP" dirty="0">
                <a:solidFill>
                  <a:schemeClr val="bg1"/>
                </a:solidFill>
                <a:latin typeface="Helvetica" pitchFamily="2" charset="0"/>
              </a:rPr>
              <a:t>2:19 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  <a:latin typeface="Helvetica" pitchFamily="2" charset="0"/>
              </a:rPr>
              <a:t>2.  </a:t>
            </a:r>
            <a:r>
              <a:rPr lang="ja-JP" altLang="en-US">
                <a:solidFill>
                  <a:schemeClr val="bg1"/>
                </a:solidFill>
                <a:latin typeface="Helvetica" pitchFamily="2" charset="0"/>
              </a:rPr>
              <a:t>是愚昧人的信心 </a:t>
            </a:r>
            <a:r>
              <a:rPr lang="en-US" altLang="ja-JP" dirty="0">
                <a:solidFill>
                  <a:schemeClr val="bg1"/>
                </a:solidFill>
                <a:latin typeface="Helvetica" pitchFamily="2" charset="0"/>
              </a:rPr>
              <a:t>2: 20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2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260648"/>
            <a:ext cx="9001000" cy="1008112"/>
          </a:xfrm>
        </p:spPr>
        <p:txBody>
          <a:bodyPr/>
          <a:lstStyle/>
          <a:p>
            <a:r>
              <a:rPr lang="ja-JP" altLang="en-US" sz="4000" b="1">
                <a:solidFill>
                  <a:schemeClr val="bg1"/>
                </a:solidFill>
              </a:rPr>
              <a:t>（二）沒有行動的信心是未得救的信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923" y="1412776"/>
            <a:ext cx="8807558" cy="496855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ja-JP" altLang="en-US">
                <a:solidFill>
                  <a:schemeClr val="bg1"/>
                </a:solidFill>
                <a:latin typeface="Helvetica" pitchFamily="2" charset="0"/>
              </a:rPr>
              <a:t>是鬼魔的信心 </a:t>
            </a:r>
            <a:r>
              <a:rPr lang="en-US" altLang="ja-JP" dirty="0">
                <a:solidFill>
                  <a:schemeClr val="bg1"/>
                </a:solidFill>
                <a:latin typeface="Helvetica" pitchFamily="2" charset="0"/>
              </a:rPr>
              <a:t>2:19 </a:t>
            </a: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19: </a:t>
            </a:r>
            <a:r>
              <a:rPr lang="zh-CN" altLang="en-US" sz="2400" dirty="0">
                <a:solidFill>
                  <a:schemeClr val="bg1"/>
                </a:solidFill>
              </a:rPr>
              <a:t>你信神只有一位，你信的不错；鬼魔也信，却是战惊。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「神只有一位」（申六</a:t>
            </a:r>
            <a:r>
              <a:rPr lang="en-US" sz="2400" dirty="0">
                <a:solidFill>
                  <a:schemeClr val="bg1"/>
                </a:solidFill>
              </a:rPr>
              <a:t>4</a:t>
            </a:r>
            <a:r>
              <a:rPr lang="ja-JP" altLang="en-US" sz="2400">
                <a:solidFill>
                  <a:schemeClr val="bg1"/>
                </a:solidFill>
              </a:rPr>
              <a:t> </a:t>
            </a:r>
            <a:r>
              <a:rPr lang="en-US" altLang="ja-JP" sz="2400" dirty="0">
                <a:solidFill>
                  <a:schemeClr val="bg1"/>
                </a:solidFill>
              </a:rPr>
              <a:t>: </a:t>
            </a:r>
            <a:r>
              <a:rPr lang="ja-JP" altLang="en-US" sz="2400">
                <a:solidFill>
                  <a:schemeClr val="bg1"/>
                </a:solidFill>
              </a:rPr>
              <a:t>以色列阿 、 你要聽</a:t>
            </a:r>
            <a:r>
              <a:rPr lang="en-US" altLang="ja-JP" sz="2400" dirty="0">
                <a:solidFill>
                  <a:schemeClr val="bg1"/>
                </a:solidFill>
              </a:rPr>
              <a:t>, </a:t>
            </a:r>
            <a:r>
              <a:rPr lang="ja-JP" altLang="en-US" sz="2400">
                <a:solidFill>
                  <a:schemeClr val="bg1"/>
                </a:solidFill>
              </a:rPr>
              <a:t>耶和華我們神是獨一的主</a:t>
            </a:r>
            <a:r>
              <a:rPr lang="zh-CN" altLang="en-US" sz="2400" dirty="0">
                <a:solidFill>
                  <a:schemeClr val="bg1"/>
                </a:solidFill>
              </a:rPr>
              <a:t>）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「鬼魔」也相信宇宙中只有一位真神，牠们甚至比十二门徒更认识基督（可一</a:t>
            </a:r>
            <a:r>
              <a:rPr lang="en-US" sz="2400" dirty="0">
                <a:solidFill>
                  <a:schemeClr val="bg1"/>
                </a:solidFill>
              </a:rPr>
              <a:t>24</a:t>
            </a:r>
            <a:r>
              <a:rPr lang="zh-CN" altLang="en-US" sz="2400" dirty="0">
                <a:solidFill>
                  <a:schemeClr val="bg1"/>
                </a:solidFill>
              </a:rPr>
              <a:t>；五</a:t>
            </a:r>
            <a:r>
              <a:rPr lang="en-US" sz="2400" dirty="0">
                <a:solidFill>
                  <a:schemeClr val="bg1"/>
                </a:solidFill>
              </a:rPr>
              <a:t>7</a:t>
            </a:r>
            <a:r>
              <a:rPr lang="zh-CN" altLang="en-US" sz="2400" dirty="0">
                <a:solidFill>
                  <a:schemeClr val="bg1"/>
                </a:solidFill>
              </a:rPr>
              <a:t>），但并不顺服神的权柄。神所赐的</a:t>
            </a:r>
            <a:r>
              <a:rPr lang="zh-CN" altLang="en-US" sz="2400" dirty="0">
                <a:solidFill>
                  <a:srgbClr val="FFFF00"/>
                </a:solidFill>
              </a:rPr>
              <a:t>真信心</a:t>
            </a:r>
            <a:r>
              <a:rPr lang="zh-CN" altLang="en-US" sz="2400" dirty="0">
                <a:solidFill>
                  <a:schemeClr val="bg1"/>
                </a:solidFill>
              </a:rPr>
              <a:t>不是</a:t>
            </a:r>
            <a:r>
              <a:rPr lang="zh-CN" altLang="en-US" sz="2400" dirty="0">
                <a:solidFill>
                  <a:srgbClr val="FFFF00"/>
                </a:solidFill>
              </a:rPr>
              <a:t>知识上</a:t>
            </a:r>
            <a:r>
              <a:rPr lang="zh-CN" altLang="en-US" sz="2400" dirty="0">
                <a:solidFill>
                  <a:schemeClr val="bg1"/>
                </a:solidFill>
              </a:rPr>
              <a:t>的相信，而是对</a:t>
            </a:r>
            <a:r>
              <a:rPr lang="zh-CN" altLang="en-US" sz="2400" dirty="0">
                <a:solidFill>
                  <a:srgbClr val="FFFF00"/>
                </a:solidFill>
              </a:rPr>
              <a:t>神的信靠和顺服</a:t>
            </a:r>
            <a:r>
              <a:rPr lang="zh-CN" altLang="en-US" sz="2400" dirty="0">
                <a:solidFill>
                  <a:schemeClr val="bg1"/>
                </a:solidFill>
              </a:rPr>
              <a:t>，必然会「生发仁爱」（加五</a:t>
            </a:r>
            <a:r>
              <a:rPr lang="en-US" sz="2400" dirty="0">
                <a:solidFill>
                  <a:schemeClr val="bg1"/>
                </a:solidFill>
              </a:rPr>
              <a:t>6</a:t>
            </a:r>
            <a:r>
              <a:rPr lang="zh-CN" altLang="en-US" sz="2400" dirty="0">
                <a:solidFill>
                  <a:schemeClr val="bg1"/>
                </a:solidFill>
              </a:rPr>
              <a:t>），产生与信心相称的行为。</a:t>
            </a:r>
            <a:endParaRPr lang="en-US" sz="2400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altLang="ja-JP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38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7" y="116632"/>
            <a:ext cx="9001000" cy="1008112"/>
          </a:xfrm>
        </p:spPr>
        <p:txBody>
          <a:bodyPr/>
          <a:lstStyle/>
          <a:p>
            <a:r>
              <a:rPr lang="ja-JP" altLang="en-US" sz="4000" b="1">
                <a:solidFill>
                  <a:schemeClr val="bg1"/>
                </a:solidFill>
              </a:rPr>
              <a:t>（二）沒有行動的信心是未得救的信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84784"/>
            <a:ext cx="8496944" cy="4896544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  <a:latin typeface="Helvetica" pitchFamily="2" charset="0"/>
              </a:rPr>
              <a:t>1.  </a:t>
            </a:r>
            <a:r>
              <a:rPr lang="ja-JP" altLang="en-US">
                <a:solidFill>
                  <a:schemeClr val="bg2">
                    <a:lumMod val="40000"/>
                    <a:lumOff val="60000"/>
                  </a:schemeClr>
                </a:solidFill>
                <a:latin typeface="Helvetica" pitchFamily="2" charset="0"/>
              </a:rPr>
              <a:t>是鬼魔的信心 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  <a:latin typeface="Helvetica" pitchFamily="2" charset="0"/>
              </a:rPr>
              <a:t>2:19</a:t>
            </a:r>
            <a:r>
              <a:rPr lang="en-US" altLang="ja-JP" dirty="0">
                <a:solidFill>
                  <a:schemeClr val="bg1"/>
                </a:solidFill>
                <a:latin typeface="Helvetica" pitchFamily="2" charset="0"/>
              </a:rPr>
              <a:t> </a:t>
            </a:r>
          </a:p>
          <a:p>
            <a:pPr marL="514350" indent="-514350">
              <a:buAutoNum type="arabicPeriod" startAt="2"/>
            </a:pPr>
            <a:r>
              <a:rPr lang="ja-JP" altLang="en-US">
                <a:solidFill>
                  <a:schemeClr val="bg1"/>
                </a:solidFill>
                <a:latin typeface="Helvetica" pitchFamily="2" charset="0"/>
              </a:rPr>
              <a:t>是愚昧人的信心 </a:t>
            </a:r>
            <a:r>
              <a:rPr lang="en-US" altLang="ja-JP" dirty="0">
                <a:solidFill>
                  <a:schemeClr val="bg1"/>
                </a:solidFill>
                <a:latin typeface="Helvetica" pitchFamily="2" charset="0"/>
              </a:rPr>
              <a:t>2: 20</a:t>
            </a:r>
          </a:p>
          <a:p>
            <a:pPr marL="0" indent="0">
              <a:buNone/>
            </a:pPr>
            <a:endParaRPr lang="en-US" altLang="ja-JP" dirty="0">
              <a:solidFill>
                <a:schemeClr val="bg1"/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【</a:t>
            </a: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20</a:t>
            </a:r>
            <a:r>
              <a:rPr lang="en-US" altLang="zh-CN" sz="2400" dirty="0">
                <a:solidFill>
                  <a:schemeClr val="bg1"/>
                </a:solidFill>
              </a:rPr>
              <a:t>】</a:t>
            </a:r>
            <a:r>
              <a:rPr lang="zh-CN" altLang="en-US" sz="2400" dirty="0">
                <a:solidFill>
                  <a:schemeClr val="bg1"/>
                </a:solidFill>
              </a:rPr>
              <a:t>「</a:t>
            </a:r>
            <a:r>
              <a:rPr lang="zh-CN" altLang="en-US" sz="2400" dirty="0">
                <a:solidFill>
                  <a:srgbClr val="FFFF00"/>
                </a:solidFill>
              </a:rPr>
              <a:t>虚浮的</a:t>
            </a:r>
            <a:r>
              <a:rPr lang="zh-CN" altLang="en-US" sz="2400" dirty="0">
                <a:solidFill>
                  <a:schemeClr val="bg1"/>
                </a:solidFill>
              </a:rPr>
              <a:t>人哪，你愿意知道</a:t>
            </a:r>
            <a:r>
              <a:rPr lang="zh-CN" altLang="en-US" sz="2400" dirty="0">
                <a:solidFill>
                  <a:srgbClr val="FFFF00"/>
                </a:solidFill>
              </a:rPr>
              <a:t>没有行为的信心是死的</a:t>
            </a:r>
            <a:r>
              <a:rPr lang="zh-CN" altLang="en-US" sz="2400" dirty="0">
                <a:solidFill>
                  <a:schemeClr val="bg1"/>
                </a:solidFill>
              </a:rPr>
              <a:t>吗？」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「虚浮」意思是「空洞的」。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 </a:t>
            </a:r>
            <a:r>
              <a:rPr lang="zh-CN" altLang="en-US" sz="2400" dirty="0">
                <a:solidFill>
                  <a:schemeClr val="bg1"/>
                </a:solidFill>
              </a:rPr>
              <a:t>认为「信心」可以不必带出「行为」的人，是「虚浮的人」。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en-US" altLang="zh-CN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ja-JP" altLang="en-US" sz="2400">
                <a:solidFill>
                  <a:schemeClr val="bg1"/>
                </a:solidFill>
              </a:rPr>
              <a:t>那有行動的信心是</a:t>
            </a:r>
            <a:r>
              <a:rPr lang="zh-CN" altLang="en-US" sz="2400" dirty="0">
                <a:solidFill>
                  <a:schemeClr val="bg1"/>
                </a:solidFill>
              </a:rPr>
              <a:t>什么</a:t>
            </a:r>
            <a:r>
              <a:rPr lang="en-US" altLang="zh-CN" sz="2400" dirty="0">
                <a:solidFill>
                  <a:schemeClr val="bg1"/>
                </a:solidFill>
              </a:rPr>
              <a:t>?</a:t>
            </a:r>
            <a:endParaRPr lang="en-US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45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1268873"/>
            <a:ext cx="9073008" cy="4752528"/>
          </a:xfrm>
        </p:spPr>
        <p:txBody>
          <a:bodyPr/>
          <a:lstStyle/>
          <a:p>
            <a:pPr marL="0" indent="0">
              <a:buNone/>
            </a:pPr>
            <a:br>
              <a:rPr lang="ja-JP" altLang="en-US"/>
            </a:br>
            <a:r>
              <a:rPr lang="ja-JP" altLang="en-US">
                <a:solidFill>
                  <a:schemeClr val="bg2">
                    <a:lumMod val="40000"/>
                    <a:lumOff val="60000"/>
                  </a:schemeClr>
                </a:solidFill>
              </a:rPr>
              <a:t>（一）沒有行動的信心是虛假的信心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(2:14‐17) </a:t>
            </a:r>
          </a:p>
          <a:p>
            <a:pPr marL="0" indent="0">
              <a:buNone/>
            </a:pPr>
            <a:endParaRPr lang="en-US" altLang="ja-JP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>
                <a:solidFill>
                  <a:schemeClr val="bg2">
                    <a:lumMod val="40000"/>
                    <a:lumOff val="60000"/>
                  </a:schemeClr>
                </a:solidFill>
              </a:rPr>
              <a:t>（二）沒有行動的信心是未得救的信 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(2:18‐20) 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   </a:t>
            </a:r>
          </a:p>
          <a:p>
            <a:pPr marL="0" indent="0">
              <a:buNone/>
            </a:pPr>
            <a:r>
              <a:rPr lang="ja-JP" altLang="en-US" b="1">
                <a:solidFill>
                  <a:schemeClr val="bg1"/>
                </a:solidFill>
              </a:rPr>
              <a:t>（三）有行動的信心是稱義的信心  </a:t>
            </a:r>
            <a:r>
              <a:rPr lang="en-US" altLang="ja-JP" b="1" dirty="0">
                <a:solidFill>
                  <a:schemeClr val="bg1"/>
                </a:solidFill>
              </a:rPr>
              <a:t>( 2: 21‐2</a:t>
            </a:r>
            <a:r>
              <a:rPr lang="en-US" altLang="zh-CN" b="1" dirty="0">
                <a:solidFill>
                  <a:schemeClr val="bg1"/>
                </a:solidFill>
              </a:rPr>
              <a:t>6</a:t>
            </a:r>
            <a:r>
              <a:rPr lang="en-US" altLang="ja-JP" b="1" dirty="0">
                <a:solidFill>
                  <a:schemeClr val="bg1"/>
                </a:solidFill>
              </a:rPr>
              <a:t>)</a:t>
            </a:r>
            <a:endParaRPr lang="ja-JP" altLang="en-US" b="1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ja-JP" sz="3600" b="1" dirty="0">
                <a:solidFill>
                  <a:schemeClr val="bg1"/>
                </a:solidFill>
              </a:rPr>
              <a:t> 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3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108504" cy="891480"/>
          </a:xfrm>
        </p:spPr>
        <p:txBody>
          <a:bodyPr/>
          <a:lstStyle/>
          <a:p>
            <a:r>
              <a:rPr lang="ja-JP" altLang="en-US" b="1">
                <a:solidFill>
                  <a:schemeClr val="bg1"/>
                </a:solidFill>
              </a:rPr>
              <a:t>（三）有行動的信心是稱義的信心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12776"/>
            <a:ext cx="8424936" cy="3528392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1.  </a:t>
            </a:r>
            <a:r>
              <a:rPr lang="ja-JP" altLang="en-US">
                <a:solidFill>
                  <a:schemeClr val="bg1"/>
                </a:solidFill>
              </a:rPr>
              <a:t>亚伯拉罕的实例 </a:t>
            </a:r>
            <a:r>
              <a:rPr lang="en-US" altLang="ja-JP" dirty="0">
                <a:solidFill>
                  <a:schemeClr val="bg1"/>
                </a:solidFill>
              </a:rPr>
              <a:t>2: 21‐24 </a:t>
            </a:r>
          </a:p>
          <a:p>
            <a:pPr marL="514350" indent="-514350">
              <a:buAutoNum type="arabicPeriod" startAt="2"/>
            </a:pPr>
            <a:r>
              <a:rPr lang="ja-JP" altLang="en-US">
                <a:solidFill>
                  <a:schemeClr val="bg1"/>
                </a:solidFill>
              </a:rPr>
              <a:t>妓女喇合的实例 </a:t>
            </a:r>
            <a:r>
              <a:rPr lang="en-US" altLang="ja-JP" dirty="0">
                <a:solidFill>
                  <a:schemeClr val="bg1"/>
                </a:solidFill>
              </a:rPr>
              <a:t>2: 25</a:t>
            </a:r>
          </a:p>
          <a:p>
            <a:pPr marL="514350" indent="-514350">
              <a:buAutoNum type="arabicPeriod" startAt="2"/>
            </a:pPr>
            <a:r>
              <a:rPr lang="en-US" dirty="0" err="1">
                <a:solidFill>
                  <a:schemeClr val="bg1"/>
                </a:solidFill>
              </a:rPr>
              <a:t>台灣短宣</a:t>
            </a:r>
            <a:r>
              <a:rPr lang="ja-JP" altLang="en-US">
                <a:solidFill>
                  <a:schemeClr val="bg1"/>
                </a:solidFill>
              </a:rPr>
              <a:t>实例</a:t>
            </a:r>
            <a:endParaRPr lang="en-US" altLang="ja-JP" dirty="0">
              <a:solidFill>
                <a:schemeClr val="bg1"/>
              </a:solidFill>
            </a:endParaRPr>
          </a:p>
          <a:p>
            <a:pPr marL="514350" indent="-514350">
              <a:buAutoNum type="arabicPeriod" startAt="2"/>
            </a:pPr>
            <a:r>
              <a:rPr lang="en-US" dirty="0" err="1">
                <a:solidFill>
                  <a:schemeClr val="bg1"/>
                </a:solidFill>
              </a:rPr>
              <a:t>本地宣教</a:t>
            </a:r>
            <a:r>
              <a:rPr lang="ja-JP" altLang="en-US">
                <a:solidFill>
                  <a:schemeClr val="bg1"/>
                </a:solidFill>
              </a:rPr>
              <a:t>实例</a:t>
            </a:r>
            <a:r>
              <a:rPr lang="en-US" altLang="ja-JP" dirty="0">
                <a:solidFill>
                  <a:schemeClr val="bg1"/>
                </a:solidFill>
              </a:rPr>
              <a:t> </a:t>
            </a:r>
          </a:p>
          <a:p>
            <a:pPr marL="0" indent="0">
              <a:buNone/>
            </a:pPr>
            <a:endParaRPr lang="en-US" altLang="ja-JP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0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939"/>
            <a:ext cx="9108504" cy="891480"/>
          </a:xfrm>
        </p:spPr>
        <p:txBody>
          <a:bodyPr/>
          <a:lstStyle/>
          <a:p>
            <a:r>
              <a:rPr lang="ja-JP" altLang="en-US" b="1">
                <a:solidFill>
                  <a:schemeClr val="bg1"/>
                </a:solidFill>
              </a:rPr>
              <a:t>（三）有行動的信心是稱義的信心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56" y="1052736"/>
            <a:ext cx="8928992" cy="5688632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1.  </a:t>
            </a:r>
            <a:r>
              <a:rPr lang="ja-JP" altLang="en-US">
                <a:solidFill>
                  <a:schemeClr val="bg1"/>
                </a:solidFill>
              </a:rPr>
              <a:t>亚伯拉罕的实例 </a:t>
            </a:r>
            <a:r>
              <a:rPr lang="en-US" altLang="ja-JP" dirty="0">
                <a:solidFill>
                  <a:schemeClr val="bg1"/>
                </a:solidFill>
              </a:rPr>
              <a:t>2: 21‐24 </a:t>
            </a: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21</a:t>
            </a:r>
            <a:r>
              <a:rPr lang="zh-CN" altLang="en-US" sz="2400" dirty="0">
                <a:solidFill>
                  <a:schemeClr val="bg1"/>
                </a:solidFill>
              </a:rPr>
              <a:t>「我们的祖宗亚伯拉罕把他儿子以撒献在坛上，岂不是因行为称义吗？」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亚伯拉罕在以撒出生之前，就已经「因信称义」（罗四</a:t>
            </a:r>
            <a:r>
              <a:rPr lang="en-US" sz="2400" dirty="0">
                <a:solidFill>
                  <a:schemeClr val="bg1"/>
                </a:solidFill>
              </a:rPr>
              <a:t>11</a:t>
            </a:r>
            <a:r>
              <a:rPr lang="zh-CN" altLang="en-US" sz="2400" dirty="0">
                <a:solidFill>
                  <a:schemeClr val="bg1"/>
                </a:solidFill>
              </a:rPr>
              <a:t>）：「亚伯兰信耶和华，耶和华就以此为他的义」（</a:t>
            </a:r>
            <a:r>
              <a:rPr lang="en-US" sz="2400" dirty="0">
                <a:solidFill>
                  <a:schemeClr val="bg1"/>
                </a:solidFill>
              </a:rPr>
              <a:t>23</a:t>
            </a:r>
            <a:r>
              <a:rPr lang="zh-CN" altLang="en-US" sz="2400" dirty="0">
                <a:solidFill>
                  <a:schemeClr val="bg1"/>
                </a:solidFill>
              </a:rPr>
              <a:t>节；创十五</a:t>
            </a:r>
            <a:r>
              <a:rPr lang="en-US" sz="2400" dirty="0">
                <a:solidFill>
                  <a:schemeClr val="bg1"/>
                </a:solidFill>
              </a:rPr>
              <a:t>6</a:t>
            </a:r>
            <a:r>
              <a:rPr lang="zh-CN" altLang="en-US" sz="2400" dirty="0">
                <a:solidFill>
                  <a:schemeClr val="bg1"/>
                </a:solidFill>
              </a:rPr>
              <a:t>）。而亚伯拉罕后来「把他儿子以撒献在坛上」（创二十二</a:t>
            </a:r>
            <a:r>
              <a:rPr lang="en-US" sz="2400" dirty="0">
                <a:solidFill>
                  <a:schemeClr val="bg1"/>
                </a:solidFill>
              </a:rPr>
              <a:t>1-18</a:t>
            </a:r>
            <a:r>
              <a:rPr lang="zh-CN" altLang="en-US" sz="2400" dirty="0">
                <a:solidFill>
                  <a:schemeClr val="bg1"/>
                </a:solidFill>
              </a:rPr>
              <a:t>）的「因行为称义」，是用「行为」印证他的信心。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22</a:t>
            </a:r>
            <a:r>
              <a:rPr lang="zh-CN" altLang="en-US" sz="2400" dirty="0">
                <a:solidFill>
                  <a:schemeClr val="bg1"/>
                </a:solidFill>
              </a:rPr>
              <a:t>「可见，信心是与他的行为并行，而且信心因着行为才得成全。」</a:t>
            </a:r>
            <a:endParaRPr lang="en-US" sz="2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「没有行为的信心是死的」（</a:t>
            </a:r>
            <a:r>
              <a:rPr lang="en-US" sz="2400" dirty="0">
                <a:solidFill>
                  <a:schemeClr val="bg1"/>
                </a:solidFill>
              </a:rPr>
              <a:t>17</a:t>
            </a:r>
            <a:r>
              <a:rPr lang="zh-CN" altLang="en-US" sz="2400" dirty="0">
                <a:solidFill>
                  <a:schemeClr val="bg1"/>
                </a:solidFill>
              </a:rPr>
              <a:t>、</a:t>
            </a:r>
            <a:r>
              <a:rPr lang="en-US" sz="2400" dirty="0">
                <a:solidFill>
                  <a:schemeClr val="bg1"/>
                </a:solidFill>
              </a:rPr>
              <a:t>20</a:t>
            </a:r>
            <a:r>
              <a:rPr lang="zh-CN" altLang="en-US" sz="2400" dirty="0">
                <a:solidFill>
                  <a:schemeClr val="bg1"/>
                </a:solidFill>
              </a:rPr>
              <a:t>节），没有信心的行为也是死的（来六</a:t>
            </a:r>
            <a:r>
              <a:rPr lang="en-US" sz="2400" dirty="0">
                <a:solidFill>
                  <a:schemeClr val="bg1"/>
                </a:solidFill>
              </a:rPr>
              <a:t>1</a:t>
            </a:r>
            <a:r>
              <a:rPr lang="zh-CN" altLang="en-US" sz="2400" dirty="0">
                <a:solidFill>
                  <a:schemeClr val="bg1"/>
                </a:solidFill>
              </a:rPr>
              <a:t>），而亚伯拉罕的信心「与他的行为并行」。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「信心因着行为才得成全」指神使我们的信心「经过试验」（雅</a:t>
            </a:r>
            <a:r>
              <a:rPr lang="en-US" altLang="zh-CN" sz="2400" dirty="0">
                <a:solidFill>
                  <a:schemeClr val="bg1"/>
                </a:solidFill>
              </a:rPr>
              <a:t>1:</a:t>
            </a:r>
            <a:r>
              <a:rPr lang="en-US" sz="2400" dirty="0">
                <a:solidFill>
                  <a:schemeClr val="bg1"/>
                </a:solidFill>
              </a:rPr>
              <a:t>4</a:t>
            </a:r>
            <a:r>
              <a:rPr lang="zh-CN" altLang="en-US" sz="2400" dirty="0">
                <a:solidFill>
                  <a:schemeClr val="bg1"/>
                </a:solidFill>
              </a:rPr>
              <a:t>），臻于成熟。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en-US" altLang="ja-JP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7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1A5A6-AA5E-7047-9C45-F0A0E079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49719"/>
            <a:ext cx="8496944" cy="706090"/>
          </a:xfrm>
        </p:spPr>
        <p:txBody>
          <a:bodyPr/>
          <a:lstStyle/>
          <a:p>
            <a:r>
              <a:rPr lang="ja-JP" altLang="en-US" b="1">
                <a:solidFill>
                  <a:schemeClr val="bg1"/>
                </a:solidFill>
              </a:rPr>
              <a:t>亚伯拉罕的实例</a:t>
            </a:r>
            <a:r>
              <a:rPr lang="en-US" altLang="ja-JP" b="1" dirty="0">
                <a:solidFill>
                  <a:schemeClr val="bg1"/>
                </a:solidFill>
              </a:rPr>
              <a:t> </a:t>
            </a:r>
            <a:r>
              <a:rPr lang="ja-JP" altLang="en-US" b="1">
                <a:solidFill>
                  <a:schemeClr val="bg1"/>
                </a:solidFill>
              </a:rPr>
              <a:t>創 </a:t>
            </a:r>
            <a:r>
              <a:rPr lang="en-US" altLang="ja-JP" b="1" dirty="0">
                <a:solidFill>
                  <a:schemeClr val="bg1"/>
                </a:solidFill>
              </a:rPr>
              <a:t>22:1-18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1B2F2-0898-6A49-9883-4EF992604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634" y="947483"/>
            <a:ext cx="8874732" cy="5904656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1800" b="1" dirty="0">
                <a:solidFill>
                  <a:schemeClr val="bg1"/>
                </a:solidFill>
              </a:rPr>
              <a:t>22:1 </a:t>
            </a:r>
            <a:r>
              <a:rPr lang="ja-JP" altLang="en-US" sz="1800">
                <a:solidFill>
                  <a:schemeClr val="bg1"/>
                </a:solidFill>
              </a:rPr>
              <a:t>這些事以後 ， 神要試驗亞伯拉罕 ， 就呼叫他說 ： 亞伯拉罕 ！ 他說 ： 我在這 裡 。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2 </a:t>
            </a:r>
            <a:r>
              <a:rPr lang="ja-JP" altLang="en-US" sz="1800">
                <a:solidFill>
                  <a:schemeClr val="bg1"/>
                </a:solidFill>
              </a:rPr>
              <a:t>神說 ： 你帶著你的兒子 ， 就是你獨生的兒子 ， 你所愛的以撒 ， 往摩利亞地去 ， 在我所要指示你的山上 ， 把他獻為燔 祭 。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3 </a:t>
            </a:r>
            <a:r>
              <a:rPr lang="ja-JP" altLang="en-US" sz="1800">
                <a:solidFill>
                  <a:schemeClr val="bg1"/>
                </a:solidFill>
              </a:rPr>
              <a:t>亞伯拉罕清早起來 ， 備上驢 ， 帶著兩 個僕人和他兒子以撒 ， 也劈好了燔祭的柴 ， 就起身往神所指示他的地方去了 。</a:t>
            </a:r>
          </a:p>
          <a:p>
            <a:pPr marL="0" indent="0">
              <a:buNone/>
            </a:pPr>
            <a:r>
              <a:rPr lang="en-US" altLang="ja-JP" sz="1800" b="1" baseline="30000" dirty="0">
                <a:solidFill>
                  <a:schemeClr val="bg1"/>
                </a:solidFill>
              </a:rPr>
              <a:t>6 </a:t>
            </a:r>
            <a:r>
              <a:rPr lang="ja-JP" altLang="en-US" sz="1800">
                <a:solidFill>
                  <a:schemeClr val="bg1"/>
                </a:solidFill>
              </a:rPr>
              <a:t>亞伯拉罕把燔祭的柴放在他兒子以撒身上 ， 自己手裡拿著火與刀 ； 於 是 二 人 同 行 。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7 </a:t>
            </a:r>
            <a:r>
              <a:rPr lang="ja-JP" altLang="en-US" sz="1800">
                <a:solidFill>
                  <a:schemeClr val="bg1"/>
                </a:solidFill>
              </a:rPr>
              <a:t>以 撒 對 他 父 親 亞 伯 拉 罕 說 ： 父 親 哪 ！ 亞 伯 拉 罕 說 ： 我 兒 ， 我 在 這 裡 。 以 撒 說 ： 請 看 ， 火 與 柴 都 有 了 ， 但 燔 祭 的 羊 羔 在 那 裡 呢 ？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8 </a:t>
            </a:r>
            <a:r>
              <a:rPr lang="ja-JP" altLang="en-US" sz="1800">
                <a:solidFill>
                  <a:schemeClr val="bg1"/>
                </a:solidFill>
              </a:rPr>
              <a:t>亞 伯 拉 罕 說 ： 我 兒 ， 神 必 自 己 預 備 作 燔 祭 的 羊 羔 。 於 是 二 人 同 行 。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9 </a:t>
            </a:r>
            <a:r>
              <a:rPr lang="ja-JP" altLang="en-US" sz="1800">
                <a:solidFill>
                  <a:schemeClr val="bg1"/>
                </a:solidFill>
              </a:rPr>
              <a:t>他 們 到 了 神 所 指 示 的 地 方 ， 亞 伯 拉 罕 在 那 裡 築 壇 ， 把 柴 擺 好 ， 捆 綁 他 的 兒 子 以 撒 ， 放 在 壇 的 柴 上 。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10 </a:t>
            </a:r>
            <a:r>
              <a:rPr lang="ja-JP" altLang="en-US" sz="1800">
                <a:solidFill>
                  <a:schemeClr val="bg1"/>
                </a:solidFill>
              </a:rPr>
              <a:t>亞 伯 拉 罕 就 伸 手 拿 刀 ， 要 殺 他 的 兒 子 。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11 </a:t>
            </a:r>
            <a:r>
              <a:rPr lang="ja-JP" altLang="en-US" sz="1800">
                <a:solidFill>
                  <a:schemeClr val="bg1"/>
                </a:solidFill>
              </a:rPr>
              <a:t>耶 和 華 的 使 者 從 天 上 呼 叫 他 說 ： 亞 伯 拉 罕 ！ 亞 伯 拉 罕 ！ 他 說 ： 我 在 這 裡 。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12 </a:t>
            </a:r>
            <a:r>
              <a:rPr lang="ja-JP" altLang="en-US" sz="1800">
                <a:solidFill>
                  <a:schemeClr val="bg1"/>
                </a:solidFill>
              </a:rPr>
              <a:t>天 使 說 ： 你 不 可 在 這 童 子 身 上 下 手 。 一 點 不 可 害 他 ！ 現 在 我 知 道 你 是 敬 畏 神 的 了 ； 因 為 你 沒 有 將 你 的 兒 子 ， 就 是 你 獨 生 的 兒 子 ， 留 下 不 給 我 。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15 </a:t>
            </a:r>
            <a:r>
              <a:rPr lang="ja-JP" altLang="en-US" sz="1800">
                <a:solidFill>
                  <a:schemeClr val="bg1"/>
                </a:solidFill>
              </a:rPr>
              <a:t>耶 和 華 的 使 者 第 二 次 從 天 上 呼 叫 亞 伯 拉 罕 說 ：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16 </a:t>
            </a:r>
            <a:r>
              <a:rPr lang="ja-JP" altLang="en-US" sz="1800">
                <a:solidFill>
                  <a:schemeClr val="bg1"/>
                </a:solidFill>
              </a:rPr>
              <a:t>耶 和 華 說 ： 你 既 行 了 這 事 ， 不 留 下 你 的 兒 子 ， 就 是 你 獨 生 的 兒 子 ， 我 便 指 著 自 己 起 誓 說 ：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17 </a:t>
            </a:r>
            <a:r>
              <a:rPr lang="ja-JP" altLang="en-US" sz="1800">
                <a:solidFill>
                  <a:schemeClr val="bg1"/>
                </a:solidFill>
              </a:rPr>
              <a:t>論 福 ， 我 必 賜 大 福 給 你 ； 論 子 孫 ， 我 必 叫 你 的 子 孫 多 起 來 ， 如同天上的星 ， 海 邊 的 沙 。 你 子 孫 必 得 著 仇 敵 的 城 門 ，</a:t>
            </a:r>
            <a:r>
              <a:rPr lang="en-US" altLang="ja-JP" sz="1800" b="1" baseline="30000" dirty="0">
                <a:solidFill>
                  <a:schemeClr val="bg1"/>
                </a:solidFill>
              </a:rPr>
              <a:t>18 </a:t>
            </a:r>
            <a:r>
              <a:rPr lang="ja-JP" altLang="en-US" sz="1800">
                <a:solidFill>
                  <a:schemeClr val="bg1"/>
                </a:solidFill>
              </a:rPr>
              <a:t>並 且 地 上 萬 國 都 必 因 你 的 後 裔 得 福 ， 因 為 你 聽 從 了 我 的 話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80C4B-3A05-CB42-BC4A-2B6148818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5628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108504" cy="891480"/>
          </a:xfrm>
        </p:spPr>
        <p:txBody>
          <a:bodyPr/>
          <a:lstStyle/>
          <a:p>
            <a:r>
              <a:rPr lang="ja-JP" altLang="en-US" b="1">
                <a:solidFill>
                  <a:schemeClr val="bg1"/>
                </a:solidFill>
              </a:rPr>
              <a:t>（三）有行動的信心是稱義的信心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898" y="1124744"/>
            <a:ext cx="8658708" cy="5565994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1.  </a:t>
            </a:r>
            <a:r>
              <a:rPr lang="ja-JP" altLang="en-US">
                <a:solidFill>
                  <a:schemeClr val="bg2">
                    <a:lumMod val="40000"/>
                    <a:lumOff val="60000"/>
                  </a:schemeClr>
                </a:solidFill>
              </a:rPr>
              <a:t>亚伯拉罕的实例 </a:t>
            </a:r>
            <a:r>
              <a:rPr lang="en-US" altLang="ja-JP" dirty="0">
                <a:solidFill>
                  <a:schemeClr val="bg2">
                    <a:lumMod val="40000"/>
                    <a:lumOff val="60000"/>
                  </a:schemeClr>
                </a:solidFill>
              </a:rPr>
              <a:t>2: 21‐24</a:t>
            </a:r>
            <a:r>
              <a:rPr lang="en-US" altLang="ja-JP" dirty="0">
                <a:solidFill>
                  <a:schemeClr val="bg1"/>
                </a:solidFill>
              </a:rPr>
              <a:t> </a:t>
            </a:r>
          </a:p>
          <a:p>
            <a:pPr marL="514350" indent="-514350">
              <a:buAutoNum type="arabicPeriod" startAt="2"/>
            </a:pPr>
            <a:r>
              <a:rPr lang="ja-JP" altLang="en-US">
                <a:solidFill>
                  <a:schemeClr val="bg1"/>
                </a:solidFill>
              </a:rPr>
              <a:t>妓女喇合的实例 </a:t>
            </a:r>
            <a:r>
              <a:rPr lang="en-US" altLang="ja-JP" dirty="0">
                <a:solidFill>
                  <a:schemeClr val="bg1"/>
                </a:solidFill>
              </a:rPr>
              <a:t>2: 25</a:t>
            </a: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25</a:t>
            </a:r>
            <a:r>
              <a:rPr lang="zh-CN" altLang="en-US" sz="2400" dirty="0">
                <a:solidFill>
                  <a:schemeClr val="bg1"/>
                </a:solidFill>
              </a:rPr>
              <a:t>「妓女喇合接待使者，又放他们从别的路上出去，不也是一样因行为称义吗？」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「妓女喇合接待使者」指耶利哥城的妓女喇合，隐藏以色列两个探子的事（书二</a:t>
            </a:r>
            <a:r>
              <a:rPr lang="en-US" sz="2400" dirty="0">
                <a:solidFill>
                  <a:schemeClr val="bg1"/>
                </a:solidFill>
              </a:rPr>
              <a:t>1-4</a:t>
            </a:r>
            <a:r>
              <a:rPr lang="zh-CN" altLang="en-US" sz="2400" dirty="0">
                <a:solidFill>
                  <a:schemeClr val="bg1"/>
                </a:solidFill>
              </a:rPr>
              <a:t>）。她善待以色列探子是出于信心的行为（来十一</a:t>
            </a:r>
            <a:r>
              <a:rPr lang="en-US" sz="2400" dirty="0">
                <a:solidFill>
                  <a:schemeClr val="bg1"/>
                </a:solidFill>
              </a:rPr>
              <a:t>31</a:t>
            </a:r>
            <a:r>
              <a:rPr lang="zh-CN" altLang="en-US" sz="2400" dirty="0">
                <a:solidFill>
                  <a:schemeClr val="bg1"/>
                </a:solidFill>
              </a:rPr>
              <a:t>）。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雅二</a:t>
            </a:r>
            <a:r>
              <a:rPr lang="en-US" sz="2400" dirty="0">
                <a:solidFill>
                  <a:schemeClr val="bg1"/>
                </a:solidFill>
              </a:rPr>
              <a:t>26</a:t>
            </a:r>
            <a:r>
              <a:rPr lang="zh-CN" altLang="en-US" sz="2400" dirty="0">
                <a:solidFill>
                  <a:schemeClr val="bg1"/>
                </a:solidFill>
              </a:rPr>
              <a:t>「身体没有灵魂是死的，信心没有行为也是死的。」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雅各并不是说要将行为「加」在信心上，而是说真「信心」必然有「行为」，正如活人里面必然有「灵魂」一样。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 </a:t>
            </a:r>
          </a:p>
          <a:p>
            <a:pPr marL="0" indent="0">
              <a:buNone/>
            </a:pPr>
            <a:endParaRPr lang="en-US" altLang="ja-JP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1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7763-14B2-104F-9F65-3E00BA350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ja-JP" altLang="en-US" sz="6000">
                <a:solidFill>
                  <a:schemeClr val="bg1"/>
                </a:solidFill>
              </a:rPr>
              <a:t>妓女喇合的实例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5E28B-620D-0445-A207-3F979F895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256584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2400" b="1" dirty="0">
                <a:solidFill>
                  <a:schemeClr val="bg1"/>
                </a:solidFill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</a:rPr>
              <a:t>：</a:t>
            </a:r>
            <a:r>
              <a:rPr lang="en-US" altLang="zh-CN" sz="2400" b="1" dirty="0">
                <a:solidFill>
                  <a:schemeClr val="bg1"/>
                </a:solidFill>
              </a:rPr>
              <a:t>1-8</a:t>
            </a:r>
            <a:r>
              <a:rPr lang="en-US" altLang="ja-JP" sz="2400" b="1" dirty="0">
                <a:solidFill>
                  <a:schemeClr val="bg1"/>
                </a:solidFill>
              </a:rPr>
              <a:t> </a:t>
            </a:r>
            <a:r>
              <a:rPr lang="ja-JP" altLang="en-US" sz="2400">
                <a:solidFill>
                  <a:schemeClr val="bg1"/>
                </a:solidFill>
              </a:rPr>
              <a:t>当下，</a:t>
            </a:r>
            <a:r>
              <a:rPr lang="ja-JP" altLang="en-US" sz="2400" u="sng">
                <a:solidFill>
                  <a:schemeClr val="bg1"/>
                </a:solidFill>
              </a:rPr>
              <a:t>嫩</a:t>
            </a:r>
            <a:r>
              <a:rPr lang="ja-JP" altLang="en-US" sz="2400">
                <a:solidFill>
                  <a:schemeClr val="bg1"/>
                </a:solidFill>
              </a:rPr>
              <a:t>的儿子</a:t>
            </a:r>
            <a:r>
              <a:rPr lang="ja-JP" altLang="en-US" sz="2400" u="sng">
                <a:solidFill>
                  <a:schemeClr val="bg1"/>
                </a:solidFill>
              </a:rPr>
              <a:t>约书亚</a:t>
            </a:r>
            <a:r>
              <a:rPr lang="ja-JP" altLang="en-US" sz="2400">
                <a:solidFill>
                  <a:schemeClr val="bg1"/>
                </a:solidFill>
              </a:rPr>
              <a:t>从</a:t>
            </a:r>
            <a:r>
              <a:rPr lang="ja-JP" altLang="en-US" sz="2400" u="sng">
                <a:solidFill>
                  <a:schemeClr val="bg1"/>
                </a:solidFill>
              </a:rPr>
              <a:t>什亭</a:t>
            </a:r>
            <a:r>
              <a:rPr lang="ja-JP" altLang="en-US" sz="2400">
                <a:solidFill>
                  <a:schemeClr val="bg1"/>
                </a:solidFill>
              </a:rPr>
              <a:t>暗暗打发两个人做探子，吩咐说：“你们去窥探那地和</a:t>
            </a:r>
            <a:r>
              <a:rPr lang="ja-JP" altLang="en-US" sz="2400" u="sng">
                <a:solidFill>
                  <a:schemeClr val="bg1"/>
                </a:solidFill>
              </a:rPr>
              <a:t>耶利哥</a:t>
            </a:r>
            <a:r>
              <a:rPr lang="ja-JP" altLang="en-US" sz="2400">
                <a:solidFill>
                  <a:schemeClr val="bg1"/>
                </a:solidFill>
              </a:rPr>
              <a:t>。”于是二人去了，来到一个妓女名叫</a:t>
            </a:r>
            <a:r>
              <a:rPr lang="ja-JP" altLang="en-US" sz="2400" u="sng">
                <a:solidFill>
                  <a:schemeClr val="bg1"/>
                </a:solidFill>
              </a:rPr>
              <a:t>喇合</a:t>
            </a:r>
            <a:r>
              <a:rPr lang="ja-JP" altLang="en-US" sz="2400">
                <a:solidFill>
                  <a:schemeClr val="bg1"/>
                </a:solidFill>
              </a:rPr>
              <a:t>的家里，就在那里躺卧。 </a:t>
            </a:r>
            <a:r>
              <a:rPr lang="en-US" altLang="ja-JP" sz="2400" b="1" baseline="30000" dirty="0">
                <a:solidFill>
                  <a:schemeClr val="bg1"/>
                </a:solidFill>
              </a:rPr>
              <a:t>2 </a:t>
            </a:r>
            <a:r>
              <a:rPr lang="ja-JP" altLang="en-US" sz="2400">
                <a:solidFill>
                  <a:schemeClr val="bg1"/>
                </a:solidFill>
              </a:rPr>
              <a:t>有人告诉</a:t>
            </a:r>
            <a:r>
              <a:rPr lang="ja-JP" altLang="en-US" sz="2400" u="sng">
                <a:solidFill>
                  <a:schemeClr val="bg1"/>
                </a:solidFill>
              </a:rPr>
              <a:t>耶利哥</a:t>
            </a:r>
            <a:r>
              <a:rPr lang="ja-JP" altLang="en-US" sz="2400">
                <a:solidFill>
                  <a:schemeClr val="bg1"/>
                </a:solidFill>
              </a:rPr>
              <a:t>王说：“今夜有</a:t>
            </a:r>
            <a:r>
              <a:rPr lang="ja-JP" altLang="en-US" sz="2400" u="sng">
                <a:solidFill>
                  <a:schemeClr val="bg1"/>
                </a:solidFill>
              </a:rPr>
              <a:t>以色列</a:t>
            </a:r>
            <a:r>
              <a:rPr lang="ja-JP" altLang="en-US" sz="2400">
                <a:solidFill>
                  <a:schemeClr val="bg1"/>
                </a:solidFill>
              </a:rPr>
              <a:t>人来到这里窥探此地。” </a:t>
            </a:r>
            <a:r>
              <a:rPr lang="en-US" altLang="ja-JP" sz="2400" b="1" baseline="30000" dirty="0">
                <a:solidFill>
                  <a:schemeClr val="bg1"/>
                </a:solidFill>
              </a:rPr>
              <a:t>3 </a:t>
            </a:r>
            <a:r>
              <a:rPr lang="ja-JP" altLang="en-US" sz="2400" u="sng">
                <a:solidFill>
                  <a:schemeClr val="bg1"/>
                </a:solidFill>
              </a:rPr>
              <a:t>耶利哥</a:t>
            </a:r>
            <a:r>
              <a:rPr lang="ja-JP" altLang="en-US" sz="2400">
                <a:solidFill>
                  <a:schemeClr val="bg1"/>
                </a:solidFill>
              </a:rPr>
              <a:t>王打发人去见</a:t>
            </a:r>
            <a:r>
              <a:rPr lang="ja-JP" altLang="en-US" sz="2400" u="sng">
                <a:solidFill>
                  <a:schemeClr val="bg1"/>
                </a:solidFill>
              </a:rPr>
              <a:t>喇合</a:t>
            </a:r>
            <a:r>
              <a:rPr lang="ja-JP" altLang="en-US" sz="2400">
                <a:solidFill>
                  <a:schemeClr val="bg1"/>
                </a:solidFill>
              </a:rPr>
              <a:t>说：“那来到你这里，进了你家的人要交出来，因为他们来窥探全地。” </a:t>
            </a:r>
            <a:r>
              <a:rPr lang="en-US" altLang="ja-JP" sz="2400" b="1" baseline="30000" dirty="0">
                <a:solidFill>
                  <a:schemeClr val="bg1"/>
                </a:solidFill>
              </a:rPr>
              <a:t>4 </a:t>
            </a:r>
            <a:r>
              <a:rPr lang="ja-JP" altLang="en-US" sz="2400">
                <a:solidFill>
                  <a:schemeClr val="bg1"/>
                </a:solidFill>
              </a:rPr>
              <a:t>女人将二人隐藏，就回答说：“那人果然到我这里来，他们是哪里来的我却不知道。 </a:t>
            </a:r>
            <a:r>
              <a:rPr lang="en-US" altLang="ja-JP" sz="2400" b="1" baseline="30000" dirty="0">
                <a:solidFill>
                  <a:schemeClr val="bg1"/>
                </a:solidFill>
              </a:rPr>
              <a:t>5 </a:t>
            </a:r>
            <a:r>
              <a:rPr lang="ja-JP" altLang="en-US" sz="2400">
                <a:solidFill>
                  <a:schemeClr val="bg1"/>
                </a:solidFill>
              </a:rPr>
              <a:t>天黑要关城门的时候他们出去了，往哪里去我却不知道。你们快快地去追赶，就必追上。” </a:t>
            </a:r>
            <a:r>
              <a:rPr lang="en-US" altLang="ja-JP" sz="2400" b="1" baseline="30000" dirty="0">
                <a:solidFill>
                  <a:schemeClr val="bg1"/>
                </a:solidFill>
              </a:rPr>
              <a:t>6 </a:t>
            </a:r>
            <a:r>
              <a:rPr lang="ja-JP" altLang="en-US" sz="2400">
                <a:solidFill>
                  <a:schemeClr val="bg1"/>
                </a:solidFill>
              </a:rPr>
              <a:t>（先是女人领二人上了房顶，将他们藏在那里所摆的麻秸中。） </a:t>
            </a:r>
            <a:r>
              <a:rPr lang="en-US" altLang="ja-JP" sz="2400" dirty="0">
                <a:solidFill>
                  <a:schemeClr val="bg1"/>
                </a:solidFill>
              </a:rPr>
              <a:t>7 </a:t>
            </a:r>
            <a:r>
              <a:rPr lang="ja-JP" altLang="en-US" sz="2400">
                <a:solidFill>
                  <a:schemeClr val="bg1"/>
                </a:solidFill>
              </a:rPr>
              <a:t>那些人就往约旦河的渡口追赶他们去了。追赶他们的人一出去，城门就关了。 </a:t>
            </a:r>
            <a:r>
              <a:rPr lang="en-US" altLang="ja-JP" sz="2400" dirty="0">
                <a:solidFill>
                  <a:schemeClr val="bg1"/>
                </a:solidFill>
              </a:rPr>
              <a:t>8 </a:t>
            </a:r>
            <a:r>
              <a:rPr lang="ja-JP" altLang="en-US" sz="2400">
                <a:solidFill>
                  <a:schemeClr val="bg1"/>
                </a:solidFill>
              </a:rPr>
              <a:t>二人还没有躺卧，女人就上房顶，到他们那里， </a:t>
            </a:r>
            <a:r>
              <a:rPr lang="en-US" altLang="ja-JP" sz="2400" dirty="0">
                <a:solidFill>
                  <a:schemeClr val="bg1"/>
                </a:solidFill>
              </a:rPr>
              <a:t>9 </a:t>
            </a:r>
            <a:r>
              <a:rPr lang="ja-JP" altLang="en-US" sz="2400">
                <a:solidFill>
                  <a:schemeClr val="bg1"/>
                </a:solidFill>
              </a:rPr>
              <a:t>对他们说：“我知道耶和华已经把这地赐给你们，并且因你们的缘故我们都惊慌了。这地的一切居民在你们面前心都消化了。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681BE-A0FE-A646-B4B8-C86984FBE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12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8CE13-BF34-F925-2D72-CD93ED4F5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0337"/>
            <a:ext cx="8229600" cy="964407"/>
          </a:xfrm>
        </p:spPr>
        <p:txBody>
          <a:bodyPr/>
          <a:lstStyle/>
          <a:p>
            <a:r>
              <a:rPr lang="en-US" sz="6000" dirty="0" err="1">
                <a:solidFill>
                  <a:schemeClr val="bg1"/>
                </a:solidFill>
              </a:rPr>
              <a:t>台灣短宣</a:t>
            </a:r>
            <a:r>
              <a:rPr lang="ja-JP" altLang="en-US" sz="6000">
                <a:solidFill>
                  <a:schemeClr val="bg1"/>
                </a:solidFill>
              </a:rPr>
              <a:t>实例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577C-57F5-BAF2-E2A2-DD9597872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5781"/>
            <a:ext cx="8435279" cy="5169444"/>
          </a:xfrm>
        </p:spPr>
        <p:txBody>
          <a:bodyPr/>
          <a:lstStyle/>
          <a:p>
            <a:r>
              <a:rPr lang="zh-TW" altLang="en-US" sz="3600" dirty="0">
                <a:solidFill>
                  <a:schemeClr val="bg1"/>
                </a:solidFill>
              </a:rPr>
              <a:t>門諾醫院（探訪關懷、詩歌）</a:t>
            </a:r>
            <a:endParaRPr lang="en-US" altLang="zh-TW" sz="3600" dirty="0">
              <a:solidFill>
                <a:schemeClr val="bg1"/>
              </a:solidFill>
            </a:endParaRPr>
          </a:p>
          <a:p>
            <a:r>
              <a:rPr lang="zh-TW" altLang="en-US" sz="3600" dirty="0">
                <a:solidFill>
                  <a:schemeClr val="bg1"/>
                </a:solidFill>
              </a:rPr>
              <a:t>東華大學 </a:t>
            </a:r>
            <a:endParaRPr lang="en-US" altLang="zh-TW" sz="3600" dirty="0">
              <a:solidFill>
                <a:schemeClr val="bg1"/>
              </a:solidFill>
            </a:endParaRPr>
          </a:p>
          <a:p>
            <a:pPr lvl="1"/>
            <a:r>
              <a:rPr lang="zh-TW" altLang="en-US" sz="3600" dirty="0">
                <a:solidFill>
                  <a:schemeClr val="bg1"/>
                </a:solidFill>
              </a:rPr>
              <a:t>感恩節佈道會</a:t>
            </a:r>
            <a:endParaRPr lang="en-US" altLang="zh-TW" sz="3600" dirty="0">
              <a:solidFill>
                <a:schemeClr val="bg1"/>
              </a:solidFill>
            </a:endParaRPr>
          </a:p>
          <a:p>
            <a:pPr lvl="1"/>
            <a:r>
              <a:rPr lang="zh-TW" altLang="en-US" sz="3600" dirty="0">
                <a:solidFill>
                  <a:schemeClr val="bg1"/>
                </a:solidFill>
              </a:rPr>
              <a:t>感恩節火雞大餐</a:t>
            </a:r>
            <a:endParaRPr lang="en-US" altLang="zh-TW" sz="3600" dirty="0">
              <a:solidFill>
                <a:schemeClr val="bg1"/>
              </a:solidFill>
            </a:endParaRPr>
          </a:p>
          <a:p>
            <a:pPr lvl="1"/>
            <a:r>
              <a:rPr lang="zh-TW" altLang="en-US" sz="3600" dirty="0">
                <a:solidFill>
                  <a:schemeClr val="bg1"/>
                </a:solidFill>
              </a:rPr>
              <a:t>工作坊</a:t>
            </a:r>
            <a:endParaRPr lang="en-US" altLang="zh-TW" sz="3600" dirty="0">
              <a:solidFill>
                <a:schemeClr val="bg1"/>
              </a:solidFill>
            </a:endParaRPr>
          </a:p>
          <a:p>
            <a:pPr lvl="1"/>
            <a:r>
              <a:rPr lang="zh-TW" altLang="en-US" sz="3600" dirty="0">
                <a:solidFill>
                  <a:schemeClr val="bg1"/>
                </a:solidFill>
              </a:rPr>
              <a:t>英文角</a:t>
            </a:r>
            <a:r>
              <a:rPr lang="zh-TW" altLang="en-US" sz="3600" dirty="0"/>
              <a:t> </a:t>
            </a:r>
            <a:endParaRPr lang="en-US" altLang="zh-TW" sz="3600" dirty="0"/>
          </a:p>
          <a:p>
            <a:r>
              <a:rPr lang="zh-TW" altLang="en-US" sz="3600" dirty="0">
                <a:solidFill>
                  <a:schemeClr val="bg1"/>
                </a:solidFill>
              </a:rPr>
              <a:t>畢士大兒童中心</a:t>
            </a:r>
            <a:endParaRPr lang="en-US" altLang="zh-TW" sz="3600" dirty="0">
              <a:solidFill>
                <a:schemeClr val="bg1"/>
              </a:solidFill>
            </a:endParaRPr>
          </a:p>
          <a:p>
            <a:r>
              <a:rPr lang="zh-TW" altLang="en-US" sz="3600" dirty="0">
                <a:solidFill>
                  <a:schemeClr val="bg1"/>
                </a:solidFill>
              </a:rPr>
              <a:t>社區中心</a:t>
            </a:r>
            <a:endParaRPr lang="en-US" altLang="zh-TW" sz="36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3BC62-789A-5E4C-D3AE-C81930B8A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64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2F22C-5B8D-D667-15ED-D1F5E5919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1A77622-BC56-DD65-8D7F-7589D7B3A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598"/>
            <a:ext cx="9115313" cy="683340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9BDED-0B25-27C9-1BCC-15CD18EA7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357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6065F-98E3-6999-67ED-3B7B665D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7CB1E-AF1C-C0F5-E5CD-1BA57EF56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A05F1AB-88FF-508A-1912-B45394D6C3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71"/>
            <a:ext cx="4492991" cy="3369743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CC99C3-A036-A141-8896-0813EB99D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52687"/>
            <a:ext cx="4572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5479D0-B864-323D-5EBD-2C6F585C1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1501"/>
            <a:ext cx="4572000" cy="3429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CA213C-C40D-B48C-8E27-E055E2F8A4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631" y="40571"/>
            <a:ext cx="4604369" cy="34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58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80EBD-6CF2-038F-1F77-85393B88D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DF6E9A-E9AB-9E7D-E89D-2D5565CB27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706055" cy="653283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4BA89-EBAC-B3BD-7D5E-B96E48DE4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259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49D49-B069-3EA2-E73C-D8E6303CD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10370B-79D7-6361-5E37-566D97A01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39579" y="863715"/>
            <a:ext cx="5976666" cy="448249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8BFA2-69D4-229D-D547-893C733CB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E5E84-70B2-0B6E-C7A4-6A53D64CD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64374" y="872121"/>
            <a:ext cx="5884764" cy="441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95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0B2B-7524-C352-EFAF-5F5C042E3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F9BE24-7AA5-B814-C836-CF90B4651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5" y="0"/>
            <a:ext cx="9141936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94B88-C45C-A730-CB3B-06FDF3AC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952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DBD6-B61A-547C-82BB-1046C841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3E37B-2149-4744-AA0E-E938221A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8BE16A-C801-EB41-44C6-A01C3FE5BB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05"/>
          <a:stretch/>
        </p:blipFill>
        <p:spPr>
          <a:xfrm rot="5400000">
            <a:off x="-1390950" y="1456760"/>
            <a:ext cx="6785390" cy="39324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30C116-A431-214B-2CED-1BBBF30D0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21269" y="915207"/>
            <a:ext cx="6773407" cy="508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57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FCC49-8638-37C7-71C8-E592F0BBD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err="1">
                <a:solidFill>
                  <a:schemeClr val="bg1"/>
                </a:solidFill>
              </a:rPr>
              <a:t>本地宣教</a:t>
            </a:r>
            <a:r>
              <a:rPr lang="ja-JP" altLang="en-US" sz="6000">
                <a:solidFill>
                  <a:schemeClr val="bg1"/>
                </a:solidFill>
              </a:rPr>
              <a:t>实例</a:t>
            </a:r>
            <a:endParaRPr lang="en-US" sz="6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7D5AE-B513-2F84-EB33-33BC1227A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1A2B8-49C6-4ABE-B9A7-01AE0E761439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8178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2E51-7F91-5043-BCA0-2EBD1F62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16632"/>
            <a:ext cx="6444208" cy="792088"/>
          </a:xfrm>
        </p:spPr>
        <p:txBody>
          <a:bodyPr/>
          <a:lstStyle/>
          <a:p>
            <a:r>
              <a:rPr lang="ja-JP" altLang="en-US" sz="6000">
                <a:solidFill>
                  <a:schemeClr val="bg1"/>
                </a:solidFill>
              </a:rPr>
              <a:t>结论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9C3D-B79D-2C45-98A9-24A2DE06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96752"/>
            <a:ext cx="8568952" cy="5256472"/>
          </a:xfrm>
        </p:spPr>
        <p:txBody>
          <a:bodyPr/>
          <a:lstStyle/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（一）沒有行動的信心是虛假的信心</a:t>
            </a:r>
            <a:r>
              <a:rPr lang="en-US" altLang="ja-JP" dirty="0">
                <a:solidFill>
                  <a:schemeClr val="bg1"/>
                </a:solidFill>
              </a:rPr>
              <a:t>  </a:t>
            </a:r>
          </a:p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</a:rPr>
              <a:t>     </a:t>
            </a:r>
            <a:r>
              <a:rPr lang="en-US" altLang="ja-JP" sz="2400" dirty="0">
                <a:solidFill>
                  <a:schemeClr val="bg1"/>
                </a:solidFill>
              </a:rPr>
              <a:t>1. </a:t>
            </a:r>
            <a:r>
              <a:rPr lang="ja-JP" altLang="en-US" sz="2400">
                <a:solidFill>
                  <a:schemeClr val="bg1"/>
                </a:solidFill>
              </a:rPr>
              <a:t>不能叫人得救 </a:t>
            </a:r>
            <a:r>
              <a:rPr lang="en-US" altLang="ja-JP" sz="2400" dirty="0">
                <a:solidFill>
                  <a:schemeClr val="bg1"/>
                </a:solidFill>
              </a:rPr>
              <a:t>2</a:t>
            </a:r>
            <a:r>
              <a:rPr lang="zh-CN" altLang="en-US" sz="2400" dirty="0">
                <a:solidFill>
                  <a:schemeClr val="bg1"/>
                </a:solidFill>
              </a:rPr>
              <a:t>：</a:t>
            </a:r>
            <a:r>
              <a:rPr lang="en-US" altLang="ja-JP" sz="2400" dirty="0">
                <a:solidFill>
                  <a:schemeClr val="bg1"/>
                </a:solidFill>
              </a:rPr>
              <a:t>14 </a:t>
            </a:r>
          </a:p>
          <a:p>
            <a:pPr marL="0" indent="0">
              <a:buNone/>
            </a:pPr>
            <a:r>
              <a:rPr lang="en-US" altLang="ja-JP" sz="2400" dirty="0">
                <a:solidFill>
                  <a:schemeClr val="bg1"/>
                </a:solidFill>
              </a:rPr>
              <a:t>       2. </a:t>
            </a:r>
            <a:r>
              <a:rPr lang="ja-JP" altLang="en-US" sz="2400">
                <a:solidFill>
                  <a:schemeClr val="bg1"/>
                </a:solidFill>
              </a:rPr>
              <a:t>不能使人得益 </a:t>
            </a:r>
            <a:r>
              <a:rPr lang="en-US" altLang="ja-JP" sz="2400" dirty="0">
                <a:solidFill>
                  <a:schemeClr val="bg1"/>
                </a:solidFill>
              </a:rPr>
              <a:t>2: 15‐17</a:t>
            </a:r>
            <a:r>
              <a:rPr lang="en-US" altLang="ja-JP" dirty="0">
                <a:solidFill>
                  <a:schemeClr val="bg1"/>
                </a:solidFill>
              </a:rPr>
              <a:t> </a:t>
            </a:r>
          </a:p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（二）沒有行動的信心是未得救的信</a:t>
            </a:r>
            <a:r>
              <a:rPr lang="en-US" altLang="ja-JP" dirty="0">
                <a:solidFill>
                  <a:schemeClr val="bg1"/>
                </a:solidFill>
              </a:rPr>
              <a:t> 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/>
                </a:solidFill>
              </a:rPr>
              <a:t>   </a:t>
            </a:r>
            <a:r>
              <a:rPr lang="zh-CN" alt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</a:rPr>
              <a:t>1.</a:t>
            </a:r>
            <a:r>
              <a:rPr lang="zh-CN" altLang="en-US" sz="2400" dirty="0">
                <a:solidFill>
                  <a:schemeClr val="bg1"/>
                </a:solidFill>
              </a:rPr>
              <a:t> </a:t>
            </a:r>
            <a:r>
              <a:rPr lang="ja-JP" altLang="en-US" sz="2400">
                <a:solidFill>
                  <a:schemeClr val="bg1"/>
                </a:solidFill>
              </a:rPr>
              <a:t>是鬼魔的信心 </a:t>
            </a:r>
            <a:r>
              <a:rPr lang="zh-CN" altLang="en-US" sz="2400" dirty="0">
                <a:solidFill>
                  <a:schemeClr val="bg1"/>
                </a:solidFill>
              </a:rPr>
              <a:t> </a:t>
            </a:r>
            <a:r>
              <a:rPr lang="en-US" altLang="ja-JP" sz="2400" dirty="0">
                <a:solidFill>
                  <a:schemeClr val="bg1"/>
                </a:solidFill>
              </a:rPr>
              <a:t>2:19 </a:t>
            </a: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     </a:t>
            </a:r>
            <a:r>
              <a:rPr lang="en-US" altLang="zh-CN" sz="2400" dirty="0">
                <a:solidFill>
                  <a:schemeClr val="bg1"/>
                </a:solidFill>
              </a:rPr>
              <a:t>  2.</a:t>
            </a:r>
            <a:r>
              <a:rPr lang="zh-CN" altLang="en-US" sz="2400" dirty="0">
                <a:solidFill>
                  <a:schemeClr val="bg1"/>
                </a:solidFill>
              </a:rPr>
              <a:t> </a:t>
            </a:r>
            <a:r>
              <a:rPr lang="ja-JP" altLang="en-US" sz="2400">
                <a:solidFill>
                  <a:schemeClr val="bg1"/>
                </a:solidFill>
              </a:rPr>
              <a:t>是愚昧人的信心 </a:t>
            </a:r>
            <a:r>
              <a:rPr lang="en-US" altLang="ja-JP" sz="2400" dirty="0">
                <a:solidFill>
                  <a:schemeClr val="bg1"/>
                </a:solidFill>
              </a:rPr>
              <a:t>2: 20</a:t>
            </a:r>
          </a:p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</a:rPr>
              <a:t>（三）有行動的信心是稱義的信心</a:t>
            </a:r>
          </a:p>
          <a:p>
            <a:pPr marL="0" indent="0">
              <a:buNone/>
            </a:pPr>
            <a:r>
              <a:rPr lang="en-US" altLang="ja-JP" sz="3600" b="1" dirty="0">
                <a:solidFill>
                  <a:schemeClr val="bg1"/>
                </a:solidFill>
              </a:rPr>
              <a:t> </a:t>
            </a:r>
            <a:r>
              <a:rPr lang="zh-CN" altLang="en-US" sz="3600" b="1" dirty="0">
                <a:solidFill>
                  <a:schemeClr val="bg1"/>
                </a:solidFill>
              </a:rPr>
              <a:t>  </a:t>
            </a:r>
            <a:r>
              <a:rPr lang="en-US" altLang="ja-JP" sz="2400" dirty="0">
                <a:solidFill>
                  <a:schemeClr val="bg1"/>
                </a:solidFill>
              </a:rPr>
              <a:t>1.  </a:t>
            </a:r>
            <a:r>
              <a:rPr lang="ja-JP" altLang="en-US" sz="2400">
                <a:solidFill>
                  <a:schemeClr val="bg1"/>
                </a:solidFill>
              </a:rPr>
              <a:t>亚伯拉罕的实例 </a:t>
            </a:r>
            <a:r>
              <a:rPr lang="en-US" altLang="ja-JP" sz="2400" dirty="0">
                <a:solidFill>
                  <a:schemeClr val="bg1"/>
                </a:solidFill>
              </a:rPr>
              <a:t>2: 21‐24 </a:t>
            </a: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    </a:t>
            </a:r>
            <a:r>
              <a:rPr lang="en-US" altLang="zh-CN" sz="2400" dirty="0">
                <a:solidFill>
                  <a:schemeClr val="bg1"/>
                </a:solidFill>
              </a:rPr>
              <a:t>  2.</a:t>
            </a:r>
            <a:r>
              <a:rPr lang="zh-CN" altLang="en-US" sz="2400" dirty="0">
                <a:solidFill>
                  <a:schemeClr val="bg1"/>
                </a:solidFill>
              </a:rPr>
              <a:t> </a:t>
            </a:r>
            <a:r>
              <a:rPr lang="ja-JP" altLang="en-US" sz="2400">
                <a:solidFill>
                  <a:schemeClr val="bg1"/>
                </a:solidFill>
              </a:rPr>
              <a:t>妓女喇合的实例 </a:t>
            </a:r>
            <a:r>
              <a:rPr lang="en-US" altLang="ja-JP" sz="2400" dirty="0">
                <a:solidFill>
                  <a:schemeClr val="bg1"/>
                </a:solidFill>
              </a:rPr>
              <a:t>2: 25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48457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41161</TotalTime>
  <Words>3024</Words>
  <Application>Microsoft Macintosh PowerPoint</Application>
  <PresentationFormat>On-screen Show (4:3)</PresentationFormat>
  <Paragraphs>161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Helvetica</vt:lpstr>
      <vt:lpstr>Tahoma</vt:lpstr>
      <vt:lpstr>verdana</vt:lpstr>
      <vt:lpstr>Default Design</vt:lpstr>
      <vt:lpstr>  信心若没有行为就是死的 Faith Without Works is dead </vt:lpstr>
      <vt:lpstr>PowerPoint Presentation</vt:lpstr>
      <vt:lpstr>PowerPoint Presentation</vt:lpstr>
      <vt:lpstr>信心与行为 </vt:lpstr>
      <vt:lpstr>PowerPoint Presentation</vt:lpstr>
      <vt:lpstr>(一) 沒有行動的信心是虛假的信心</vt:lpstr>
      <vt:lpstr>(一) 沒有行動的信心是虛假的信心</vt:lpstr>
      <vt:lpstr>(一) 沒有行動的信心是虛假的信心</vt:lpstr>
      <vt:lpstr>(一) 沒有行動的信心是虛假的信心</vt:lpstr>
      <vt:lpstr>(一) 沒有行動的信心是虛假的信心</vt:lpstr>
      <vt:lpstr>PowerPoint Presentation</vt:lpstr>
      <vt:lpstr>（二）沒有行動的信心是未得救的信</vt:lpstr>
      <vt:lpstr>（二）沒有行動的信心是未得救的信</vt:lpstr>
      <vt:lpstr>（二）沒有行動的信心是未得救的信</vt:lpstr>
      <vt:lpstr>PowerPoint Presentation</vt:lpstr>
      <vt:lpstr>（三）有行動的信心是稱義的信心</vt:lpstr>
      <vt:lpstr>（三）有行動的信心是稱義的信心</vt:lpstr>
      <vt:lpstr>亚伯拉罕的实例 創 22:1-18</vt:lpstr>
      <vt:lpstr>（三）有行動的信心是稱義的信心</vt:lpstr>
      <vt:lpstr>妓女喇合的实例</vt:lpstr>
      <vt:lpstr>台灣短宣实例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本地宣教实例</vt:lpstr>
      <vt:lpstr>结论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灣區研經培靈會</dc:title>
  <dc:creator>WindowsXP</dc:creator>
  <cp:lastModifiedBy>Microsoft Office User</cp:lastModifiedBy>
  <cp:revision>2556</cp:revision>
  <cp:lastPrinted>2023-12-02T00:54:18Z</cp:lastPrinted>
  <dcterms:created xsi:type="dcterms:W3CDTF">2007-06-05T21:05:27Z</dcterms:created>
  <dcterms:modified xsi:type="dcterms:W3CDTF">2023-12-02T01:03:36Z</dcterms:modified>
</cp:coreProperties>
</file>